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70" r:id="rId2"/>
    <p:sldId id="257" r:id="rId3"/>
    <p:sldId id="258" r:id="rId4"/>
    <p:sldId id="259" r:id="rId5"/>
    <p:sldId id="260" r:id="rId6"/>
    <p:sldId id="261" r:id="rId7"/>
    <p:sldId id="262" r:id="rId8"/>
    <p:sldId id="264" r:id="rId9"/>
    <p:sldId id="265" r:id="rId10"/>
    <p:sldId id="266" r:id="rId11"/>
    <p:sldId id="267" r:id="rId12"/>
    <p:sldId id="268" r:id="rId13"/>
    <p:sldId id="273"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A005"/>
    <a:srgbClr val="00017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72" d="100"/>
          <a:sy n="172" d="100"/>
        </p:scale>
        <p:origin x="-1304" y="-88"/>
      </p:cViewPr>
      <p:guideLst>
        <p:guide orient="horz" pos="2160"/>
        <p:guide pos="2880"/>
      </p:guideLst>
    </p:cSldViewPr>
  </p:slideViewPr>
  <p:notesTextViewPr>
    <p:cViewPr>
      <p:scale>
        <a:sx n="100" d="100"/>
        <a:sy n="100" d="100"/>
      </p:scale>
      <p:origin x="0" y="8"/>
    </p:cViewPr>
  </p:notesTextViewPr>
  <p:sorterViewPr>
    <p:cViewPr>
      <p:scale>
        <a:sx n="200" d="100"/>
        <a:sy n="200" d="100"/>
      </p:scale>
      <p:origin x="0" y="0"/>
    </p:cViewPr>
  </p:sorterViewPr>
  <p:notesViewPr>
    <p:cSldViewPr snapToGrid="0" snapToObjects="1">
      <p:cViewPr varScale="1">
        <p:scale>
          <a:sx n="139" d="100"/>
          <a:sy n="139" d="100"/>
        </p:scale>
        <p:origin x="-4456"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D6EA8E-01B1-7140-8B0F-FBE9B533336B}" type="datetimeFigureOut">
              <a:rPr lang="en-US" smtClean="0"/>
              <a:t>2/2/17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8E828C-5DDB-384E-AF7F-A2A49596533C}" type="slidenum">
              <a:rPr lang="en-US" smtClean="0"/>
              <a:t>‹#›</a:t>
            </a:fld>
            <a:endParaRPr lang="en-US"/>
          </a:p>
        </p:txBody>
      </p:sp>
    </p:spTree>
    <p:extLst>
      <p:ext uri="{BB962C8B-B14F-4D97-AF65-F5344CB8AC3E}">
        <p14:creationId xmlns:p14="http://schemas.microsoft.com/office/powerpoint/2010/main" val="24923035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My name is _____________________________ and  I am here representing The ERA-North Carolina Alliance.</a:t>
            </a:r>
            <a:endParaRPr lang="en-US" dirty="0"/>
          </a:p>
        </p:txBody>
      </p:sp>
      <p:sp>
        <p:nvSpPr>
          <p:cNvPr id="4" name="Slide Number Placeholder 3"/>
          <p:cNvSpPr>
            <a:spLocks noGrp="1"/>
          </p:cNvSpPr>
          <p:nvPr>
            <p:ph type="sldNum" sz="quarter" idx="10"/>
          </p:nvPr>
        </p:nvSpPr>
        <p:spPr/>
        <p:txBody>
          <a:bodyPr/>
          <a:lstStyle/>
          <a:p>
            <a:fld id="{058E828C-5DDB-384E-AF7F-A2A49596533C}" type="slidenum">
              <a:rPr lang="en-US" smtClean="0"/>
              <a:t>1</a:t>
            </a:fld>
            <a:endParaRPr lang="en-US"/>
          </a:p>
        </p:txBody>
      </p:sp>
      <p:sp>
        <p:nvSpPr>
          <p:cNvPr id="5" name="Rectangle 4"/>
          <p:cNvSpPr/>
          <p:nvPr/>
        </p:nvSpPr>
        <p:spPr>
          <a:xfrm>
            <a:off x="1293788" y="5482116"/>
            <a:ext cx="3429000" cy="1754327"/>
          </a:xfrm>
          <a:prstGeom prst="rect">
            <a:avLst/>
          </a:prstGeom>
        </p:spPr>
        <p:txBody>
          <a:bodyPr>
            <a:spAutoFit/>
          </a:bodyPr>
          <a:lstStyle/>
          <a:p>
            <a:r>
              <a:rPr lang="en-US" dirty="0"/>
              <a:t>Good evening-</a:t>
            </a:r>
          </a:p>
          <a:p>
            <a:endParaRPr lang="en-US" dirty="0"/>
          </a:p>
          <a:p>
            <a:r>
              <a:rPr lang="en-US" dirty="0"/>
              <a:t>My name is Judy Lotas and I’m here representing the League of Women Voters of Dare County.</a:t>
            </a:r>
          </a:p>
          <a:p>
            <a:endParaRPr lang="en-US" dirty="0"/>
          </a:p>
        </p:txBody>
      </p:sp>
    </p:spTree>
    <p:extLst>
      <p:ext uri="{BB962C8B-B14F-4D97-AF65-F5344CB8AC3E}">
        <p14:creationId xmlns:p14="http://schemas.microsoft.com/office/powerpoint/2010/main" val="696038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2000" dirty="0" smtClean="0"/>
              <a:t>The United States</a:t>
            </a:r>
            <a:r>
              <a:rPr lang="en-US" sz="2000" baseline="0" dirty="0" smtClean="0"/>
              <a:t> Constitution was signed 230 years ago—but it has yet to mention women!</a:t>
            </a:r>
            <a:endParaRPr lang="en-US" sz="2000" dirty="0"/>
          </a:p>
          <a:p>
            <a:endParaRPr lang="en-US" sz="2000" dirty="0"/>
          </a:p>
          <a:p>
            <a:endParaRPr lang="en-US" sz="20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When we speak of the ERA we are not referencing detergents or baseball stats, but the proposed</a:t>
            </a:r>
          </a:p>
          <a:p>
            <a:r>
              <a:rPr lang="en-US" sz="1800" dirty="0" smtClean="0"/>
              <a:t>Twenty-eighth Amendment to the Constitution, which says:</a:t>
            </a:r>
            <a:endParaRPr lang="en-US" sz="1800" dirty="0"/>
          </a:p>
          <a:p>
            <a:r>
              <a:rPr lang="en-US" sz="1800" dirty="0"/>
              <a:t>“Equality of rights under the law shall not be denied or abridged by the United States or by any state on account of sex.”</a:t>
            </a:r>
          </a:p>
          <a:p>
            <a:endParaRPr lang="en-US" sz="18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As you can see, our country favors equality---</a:t>
            </a:r>
          </a:p>
          <a:p>
            <a:r>
              <a:rPr lang="en-US" sz="1800" dirty="0"/>
              <a:t>96% believe male and female citizens should have equal rights.</a:t>
            </a:r>
          </a:p>
          <a:p>
            <a:endParaRPr lang="en-US" sz="1800" dirty="0"/>
          </a:p>
          <a:p>
            <a:r>
              <a:rPr lang="en-US" sz="1800" dirty="0"/>
              <a:t>77% believe the Constitution already guarantees it.</a:t>
            </a:r>
          </a:p>
          <a:p>
            <a:endParaRPr lang="en-US" sz="1800" dirty="0"/>
          </a:p>
          <a:p>
            <a:r>
              <a:rPr lang="en-US" sz="1800" dirty="0"/>
              <a:t>We wish!</a:t>
            </a:r>
          </a:p>
          <a:p>
            <a:endParaRPr lang="en-US" sz="18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The American Constitution is the oldest in the world—but it has failed to include women!</a:t>
            </a:r>
          </a:p>
          <a:p>
            <a:endParaRPr lang="en-US" sz="1800" dirty="0"/>
          </a:p>
          <a:p>
            <a:r>
              <a:rPr lang="en-US" sz="1800" dirty="0"/>
              <a:t>The Japanese Constitution, drafted by General Douglas MacArthur</a:t>
            </a:r>
            <a:r>
              <a:rPr lang="mr-IN" sz="1800" dirty="0"/>
              <a:t>…</a:t>
            </a:r>
            <a:r>
              <a:rPr lang="en-US" sz="1800" dirty="0"/>
              <a:t>does.</a:t>
            </a:r>
          </a:p>
          <a:p>
            <a:r>
              <a:rPr lang="en-US" sz="1800" dirty="0"/>
              <a:t>The German “Basic Law”, influenced by General George Marshall</a:t>
            </a:r>
            <a:r>
              <a:rPr lang="mr-IN" sz="1800" dirty="0"/>
              <a:t>…</a:t>
            </a:r>
            <a:r>
              <a:rPr lang="en-US" sz="1800" dirty="0"/>
              <a:t>does.</a:t>
            </a:r>
          </a:p>
          <a:p>
            <a:r>
              <a:rPr lang="en-US" sz="1800" dirty="0"/>
              <a:t>The Russian Constitution, conceived in the Reagan era</a:t>
            </a:r>
            <a:r>
              <a:rPr lang="mr-IN" sz="1800" dirty="0"/>
              <a:t>…</a:t>
            </a:r>
            <a:r>
              <a:rPr lang="en-US" sz="1800" dirty="0"/>
              <a:t> does.</a:t>
            </a:r>
          </a:p>
          <a:p>
            <a:endParaRPr lang="en-US" sz="1800" dirty="0"/>
          </a:p>
          <a:p>
            <a:r>
              <a:rPr lang="en-US" sz="1800" dirty="0"/>
              <a:t>All contain specific language for the inclusion of women</a:t>
            </a:r>
            <a:r>
              <a:rPr lang="mr-IN" sz="1800" dirty="0"/>
              <a:t>…</a:t>
            </a:r>
            <a:r>
              <a:rPr lang="en-US" sz="1800" dirty="0"/>
              <a:t>.as do 84% of all the world’s</a:t>
            </a:r>
          </a:p>
          <a:p>
            <a:r>
              <a:rPr lang="en-US" sz="1800" dirty="0"/>
              <a:t>Constitutions!</a:t>
            </a:r>
          </a:p>
          <a:p>
            <a:endParaRPr lang="en-US" sz="1800" dirty="0"/>
          </a:p>
          <a:p>
            <a:endParaRPr lang="en-US" sz="18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Many Americans contend that the </a:t>
            </a:r>
            <a:r>
              <a:rPr lang="en-US" sz="1800" dirty="0" smtClean="0"/>
              <a:t>Fourteenth </a:t>
            </a:r>
            <a:r>
              <a:rPr lang="en-US" sz="1800" dirty="0"/>
              <a:t>A</a:t>
            </a:r>
            <a:r>
              <a:rPr lang="en-US" sz="1800" dirty="0" smtClean="0"/>
              <a:t>mendment </a:t>
            </a:r>
            <a:r>
              <a:rPr lang="en-US" sz="1800" dirty="0"/>
              <a:t>protects women’s rights, but according to the late Justice Scalia, it does not.  </a:t>
            </a:r>
          </a:p>
          <a:p>
            <a:endParaRPr lang="en-US" sz="1800" dirty="0"/>
          </a:p>
          <a:p>
            <a:r>
              <a:rPr lang="en-US" sz="1800" dirty="0"/>
              <a:t>He said, quote, “Certainly the Constitution does not </a:t>
            </a:r>
            <a:r>
              <a:rPr lang="en-US" sz="1800" u="sng" dirty="0"/>
              <a:t>require</a:t>
            </a:r>
            <a:r>
              <a:rPr lang="en-US" sz="1800" dirty="0"/>
              <a:t> discrimination on the basis of sex.  The only issue is whether it prohibits it.  </a:t>
            </a:r>
            <a:r>
              <a:rPr lang="en-US" sz="1800" u="sng" dirty="0"/>
              <a:t>It doesn’t.</a:t>
            </a:r>
          </a:p>
          <a:p>
            <a:endParaRPr lang="en-US" sz="1800" dirty="0"/>
          </a:p>
          <a:p>
            <a:r>
              <a:rPr lang="en-US" sz="1800" dirty="0" smtClean="0"/>
              <a:t>In</a:t>
            </a:r>
            <a:r>
              <a:rPr lang="en-US" sz="1800" baseline="0" dirty="0" smtClean="0"/>
              <a:t> fact, a</a:t>
            </a:r>
            <a:r>
              <a:rPr lang="en-US" sz="1800" dirty="0" smtClean="0"/>
              <a:t> </a:t>
            </a:r>
            <a:r>
              <a:rPr lang="en-US" sz="1800" dirty="0"/>
              <a:t>strict interpretation of the Constitution would rule that women were not citizens until they got the vote in 1920</a:t>
            </a:r>
            <a:r>
              <a:rPr lang="mr-IN" sz="1800" dirty="0"/>
              <a:t>…</a:t>
            </a:r>
            <a:r>
              <a:rPr lang="en-US" sz="1800" dirty="0"/>
              <a:t>therefore, they were not even </a:t>
            </a:r>
            <a:r>
              <a:rPr lang="en-US" sz="1800" u="sng" dirty="0"/>
              <a:t>considered</a:t>
            </a:r>
            <a:r>
              <a:rPr lang="en-US" sz="1800" dirty="0"/>
              <a:t> when the </a:t>
            </a:r>
            <a:r>
              <a:rPr lang="en-US" sz="1800" dirty="0" smtClean="0"/>
              <a:t>Fourteenth </a:t>
            </a:r>
            <a:r>
              <a:rPr lang="en-US" sz="1800" dirty="0"/>
              <a:t>A</a:t>
            </a:r>
            <a:r>
              <a:rPr lang="en-US" sz="1800" dirty="0" smtClean="0"/>
              <a:t>mendment </a:t>
            </a:r>
            <a:r>
              <a:rPr lang="en-US" sz="1800" dirty="0"/>
              <a:t>passed in 1868!</a:t>
            </a:r>
          </a:p>
          <a:p>
            <a:endParaRPr lang="en-US" sz="1800" dirty="0"/>
          </a:p>
          <a:p>
            <a:endParaRPr lang="en-US" sz="18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Alice Paul started campaigning for the ERA in 1923, three years after women became voters.</a:t>
            </a:r>
          </a:p>
          <a:p>
            <a:endParaRPr lang="en-US" sz="1800" dirty="0"/>
          </a:p>
          <a:p>
            <a:r>
              <a:rPr lang="en-US" sz="1800" dirty="0"/>
              <a:t>She said “I never doubted that equal rights was the right direction.  Most reforms---most problems—are complicated.  But to me there is nothing complicated about ordinary equality.”</a:t>
            </a:r>
          </a:p>
          <a:p>
            <a:endParaRPr lang="en-US" sz="1800" dirty="0"/>
          </a:p>
          <a:p>
            <a:r>
              <a:rPr lang="en-US" sz="1800" dirty="0"/>
              <a:t>How can we not agree??</a:t>
            </a:r>
          </a:p>
          <a:p>
            <a:endParaRPr lang="en-US" sz="1800" dirty="0"/>
          </a:p>
          <a:p>
            <a:endParaRPr lang="en-US" sz="1800" dirty="0"/>
          </a:p>
          <a:p>
            <a:endParaRPr lang="en-US" sz="18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smtClean="0"/>
              <a:t>Just on its face, passing ERA seems the obvious fair thing to do.</a:t>
            </a:r>
          </a:p>
          <a:p>
            <a:endParaRPr lang="en-US" sz="1800" dirty="0" smtClean="0"/>
          </a:p>
          <a:p>
            <a:r>
              <a:rPr lang="en-US" sz="1800" dirty="0" smtClean="0"/>
              <a:t>But how, specifically, might</a:t>
            </a:r>
            <a:r>
              <a:rPr lang="en-US" sz="1800" dirty="0"/>
              <a:t> </a:t>
            </a:r>
            <a:r>
              <a:rPr lang="en-US" sz="1800" dirty="0" smtClean="0"/>
              <a:t>passage of </a:t>
            </a:r>
            <a:r>
              <a:rPr lang="en-US" sz="1800" dirty="0"/>
              <a:t>ERA help women and families today?</a:t>
            </a:r>
          </a:p>
          <a:p>
            <a:endParaRPr lang="en-US" sz="1800" dirty="0"/>
          </a:p>
          <a:p>
            <a:endParaRPr lang="en-US" sz="18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It </a:t>
            </a:r>
            <a:r>
              <a:rPr lang="en-US" sz="1800" dirty="0" smtClean="0"/>
              <a:t>would no doubt </a:t>
            </a:r>
            <a:r>
              <a:rPr lang="en-US" sz="1800" dirty="0"/>
              <a:t>help </a:t>
            </a:r>
            <a:r>
              <a:rPr lang="en-US" sz="1800" dirty="0" smtClean="0"/>
              <a:t>address women and children living in poverty</a:t>
            </a:r>
            <a:r>
              <a:rPr lang="en-US" sz="1800" dirty="0"/>
              <a:t>.</a:t>
            </a:r>
          </a:p>
          <a:p>
            <a:r>
              <a:rPr lang="en-US" sz="1800" dirty="0" smtClean="0"/>
              <a:t>Economic </a:t>
            </a:r>
            <a:r>
              <a:rPr lang="en-US" sz="1800" dirty="0"/>
              <a:t>analyses by the World Bank, United Nations and Goldman Sachs demonstrate a significant statistical correlation between gender equality and the level of development of countries.</a:t>
            </a:r>
          </a:p>
          <a:p>
            <a:r>
              <a:rPr lang="en-US" sz="1800" dirty="0" smtClean="0"/>
              <a:t>Multiple </a:t>
            </a:r>
            <a:r>
              <a:rPr lang="en-US" sz="1800" dirty="0"/>
              <a:t>studies have shown that what is good for women is good for nations, neighborhoods, and families.</a:t>
            </a:r>
          </a:p>
          <a:p>
            <a:endParaRPr lang="en-US" sz="18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It would help victims of domestic violence receive justice.</a:t>
            </a:r>
          </a:p>
          <a:p>
            <a:r>
              <a:rPr lang="en-US" sz="1800" dirty="0" smtClean="0"/>
              <a:t>According </a:t>
            </a:r>
            <a:r>
              <a:rPr lang="en-US" sz="1800" dirty="0"/>
              <a:t>to the Supreme Court, enforcing domestic violence restraining orders isn’t required, but left to police discretion.  The ERA would assure that police could not give domestic violence less importance than stranger assault because the victims are predominantly women.</a:t>
            </a:r>
          </a:p>
          <a:p>
            <a:r>
              <a:rPr lang="en-US" sz="1800" dirty="0" smtClean="0"/>
              <a:t>Currently</a:t>
            </a:r>
            <a:r>
              <a:rPr lang="en-US" sz="1800" dirty="0"/>
              <a:t>, the federal government is investigating 147 colleges and universities for failing to protect students under Title IX provisions.  The ERA would insure the legal rights in Title IX.</a:t>
            </a:r>
          </a:p>
          <a:p>
            <a:endParaRPr lang="en-US" sz="18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It would help eliminate pay inequality.</a:t>
            </a:r>
          </a:p>
          <a:p>
            <a:r>
              <a:rPr lang="en-US" sz="1800" dirty="0" smtClean="0"/>
              <a:t>Women </a:t>
            </a:r>
            <a:r>
              <a:rPr lang="en-US" sz="1800" dirty="0"/>
              <a:t>still </a:t>
            </a:r>
            <a:r>
              <a:rPr lang="en-US" sz="1800" dirty="0" smtClean="0"/>
              <a:t>earn something like 77¢ to </a:t>
            </a:r>
            <a:r>
              <a:rPr lang="en-US" sz="1800" dirty="0"/>
              <a:t>a man’s dollar.</a:t>
            </a:r>
          </a:p>
          <a:p>
            <a:r>
              <a:rPr lang="en-US" sz="1800" dirty="0" smtClean="0"/>
              <a:t>That </a:t>
            </a:r>
            <a:r>
              <a:rPr lang="en-US" sz="1800" dirty="0"/>
              <a:t>comparison of disparate pay for equal work has hardly budged in 30 years!</a:t>
            </a:r>
          </a:p>
          <a:p>
            <a:endParaRPr lang="en-US" sz="18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Justice Ruth Bader </a:t>
            </a:r>
            <a:r>
              <a:rPr lang="en-US" sz="1800" dirty="0" smtClean="0"/>
              <a:t>Ginsburg</a:t>
            </a:r>
            <a:r>
              <a:rPr lang="en-US" sz="1800" dirty="0"/>
              <a:t> </a:t>
            </a:r>
            <a:r>
              <a:rPr lang="en-US" sz="1800" dirty="0" smtClean="0"/>
              <a:t>made </a:t>
            </a:r>
            <a:r>
              <a:rPr lang="en-US" sz="1800" dirty="0"/>
              <a:t>this statement at the National Press Club in Washington DC:</a:t>
            </a:r>
          </a:p>
          <a:p>
            <a:r>
              <a:rPr lang="en-US" sz="1800" dirty="0" smtClean="0"/>
              <a:t>“</a:t>
            </a:r>
            <a:r>
              <a:rPr lang="en-US" sz="1800" dirty="0"/>
              <a:t>If I could choose an amendment to add to the Constitution, it would be the Equal Rights Amendment.</a:t>
            </a:r>
          </a:p>
          <a:p>
            <a:r>
              <a:rPr lang="en-US" sz="1800" dirty="0" smtClean="0"/>
              <a:t>I </a:t>
            </a:r>
            <a:r>
              <a:rPr lang="en-US" sz="1800" dirty="0"/>
              <a:t>would like my granddaughters when they pick up the Constitution, to see that notion—that women and men are persons of equal stature—I’d like them to see that is a basic principle of our society.</a:t>
            </a:r>
            <a:r>
              <a:rPr lang="en-US" sz="1800" dirty="0" smtClean="0"/>
              <a:t>”</a:t>
            </a:r>
          </a:p>
          <a:p>
            <a:r>
              <a:rPr lang="en-US" sz="1800" dirty="0" smtClean="0"/>
              <a:t>Yes</a:t>
            </a:r>
            <a:r>
              <a:rPr lang="en-US" sz="1800" dirty="0" smtClean="0"/>
              <a:t>.</a:t>
            </a:r>
            <a:endParaRPr lang="en-US" sz="1800" dirty="0"/>
          </a:p>
          <a:p>
            <a:endParaRPr lang="en-US" sz="1800" dirty="0"/>
          </a:p>
          <a:p>
            <a:endParaRPr lang="en-US" sz="18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Here at home, the ERA was defeated.</a:t>
            </a:r>
          </a:p>
          <a:p>
            <a:r>
              <a:rPr lang="en-US" sz="1800" dirty="0" smtClean="0"/>
              <a:t>Again</a:t>
            </a:r>
            <a:r>
              <a:rPr lang="en-US" sz="1800" dirty="0" smtClean="0"/>
              <a:t>.  And </a:t>
            </a:r>
            <a:r>
              <a:rPr lang="en-US" sz="1800" dirty="0"/>
              <a:t>again.</a:t>
            </a:r>
          </a:p>
          <a:p>
            <a:r>
              <a:rPr lang="en-US" sz="1800" dirty="0" smtClean="0"/>
              <a:t>In </a:t>
            </a:r>
            <a:r>
              <a:rPr lang="en-US" sz="1800" dirty="0" smtClean="0"/>
              <a:t>1977 it </a:t>
            </a:r>
            <a:r>
              <a:rPr lang="en-US" sz="1800" dirty="0"/>
              <a:t>came </a:t>
            </a:r>
            <a:r>
              <a:rPr lang="en-US" sz="1800" i="1" dirty="0" smtClean="0"/>
              <a:t>this close </a:t>
            </a:r>
            <a:r>
              <a:rPr lang="en-US" sz="1800" dirty="0"/>
              <a:t>to </a:t>
            </a:r>
            <a:r>
              <a:rPr lang="en-US" sz="1800" dirty="0" smtClean="0"/>
              <a:t>passage</a:t>
            </a:r>
            <a:r>
              <a:rPr lang="mr-IN" sz="1800" dirty="0" smtClean="0"/>
              <a:t>…</a:t>
            </a:r>
            <a:r>
              <a:rPr lang="en-US" sz="1800" dirty="0"/>
              <a:t>.then Phyllis </a:t>
            </a:r>
            <a:r>
              <a:rPr lang="en-US" sz="1800" dirty="0" err="1" smtClean="0"/>
              <a:t>Schlafly</a:t>
            </a:r>
            <a:r>
              <a:rPr lang="en-US" sz="1800" dirty="0" smtClean="0"/>
              <a:t> scared people with guess what:  shared bathrooms.</a:t>
            </a:r>
          </a:p>
          <a:p>
            <a:r>
              <a:rPr lang="en-US" sz="1800" dirty="0" smtClean="0"/>
              <a:t>On </a:t>
            </a:r>
            <a:r>
              <a:rPr lang="en-US" sz="1800" dirty="0" smtClean="0"/>
              <a:t>Feb 14,  Valentine’s Day, Senator Lloyd </a:t>
            </a:r>
            <a:r>
              <a:rPr lang="en-US" sz="1800" dirty="0" err="1" smtClean="0"/>
              <a:t>McKissick</a:t>
            </a:r>
            <a:r>
              <a:rPr lang="en-US" sz="1800" dirty="0" smtClean="0"/>
              <a:t> and Representative Carla Cunningham are going to introduce the ERA bill in the General Assembly.</a:t>
            </a:r>
            <a:endParaRPr lang="en-US" sz="1800" dirty="0"/>
          </a:p>
          <a:p>
            <a:endParaRPr lang="en-US" sz="1800" dirty="0"/>
          </a:p>
          <a:p>
            <a:r>
              <a:rPr lang="en-US" sz="1800" dirty="0"/>
              <a:t>W</a:t>
            </a:r>
            <a:r>
              <a:rPr lang="en-US" sz="1800" dirty="0" smtClean="0"/>
              <a:t>e </a:t>
            </a:r>
            <a:r>
              <a:rPr lang="en-US" sz="1800" dirty="0"/>
              <a:t>can </a:t>
            </a:r>
            <a:r>
              <a:rPr lang="en-US" sz="1800" dirty="0" smtClean="0"/>
              <a:t>pass it.  All we have to do is ALL speak up. </a:t>
            </a:r>
            <a:endParaRPr lang="en-US" sz="1800" dirty="0"/>
          </a:p>
          <a:p>
            <a:endParaRPr lang="en-US" sz="1800" dirty="0"/>
          </a:p>
        </p:txBody>
      </p:sp>
      <p:sp>
        <p:nvSpPr>
          <p:cNvPr id="4" name="Slide Number Placeholder 3"/>
          <p:cNvSpPr>
            <a:spLocks noGrp="1"/>
          </p:cNvSpPr>
          <p:nvPr>
            <p:ph type="sldNum" sz="quarter" idx="10"/>
          </p:nvPr>
        </p:nvSpPr>
        <p:spPr/>
        <p:txBody>
          <a:bodyPr/>
          <a:lstStyle/>
          <a:p>
            <a:fld id="{058E828C-5DDB-384E-AF7F-A2A49596533C}" type="slidenum">
              <a:rPr lang="en-US" smtClean="0"/>
              <a:t>13</a:t>
            </a:fld>
            <a:endParaRPr lang="en-US"/>
          </a:p>
        </p:txBody>
      </p:sp>
    </p:spTree>
    <p:extLst>
      <p:ext uri="{BB962C8B-B14F-4D97-AF65-F5344CB8AC3E}">
        <p14:creationId xmlns:p14="http://schemas.microsoft.com/office/powerpoint/2010/main" val="1171937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r>
              <a:rPr lang="en-US" sz="1800" dirty="0"/>
              <a:t>That’s why it’s so important that we let </a:t>
            </a:r>
            <a:r>
              <a:rPr lang="en-US" sz="1800" dirty="0" smtClean="0"/>
              <a:t>Raleigh know </a:t>
            </a:r>
            <a:r>
              <a:rPr lang="en-US" sz="1800" dirty="0"/>
              <a:t>where we, the people, </a:t>
            </a:r>
            <a:r>
              <a:rPr lang="en-US" sz="1800" dirty="0" smtClean="0"/>
              <a:t>stand.</a:t>
            </a:r>
            <a:r>
              <a:rPr lang="en-US" sz="1800" baseline="0" dirty="0" smtClean="0"/>
              <a:t>  </a:t>
            </a:r>
            <a:r>
              <a:rPr lang="en-US" sz="1800" dirty="0" smtClean="0"/>
              <a:t>Please </a:t>
            </a:r>
            <a:r>
              <a:rPr lang="en-US" sz="1800" dirty="0" smtClean="0"/>
              <a:t>issue a Resolution in support of ERA, </a:t>
            </a:r>
          </a:p>
          <a:p>
            <a:r>
              <a:rPr lang="en-US" sz="1800" dirty="0" smtClean="0"/>
              <a:t>from the town of Duck, in the Outer Banks, </a:t>
            </a:r>
            <a:r>
              <a:rPr lang="en-US" sz="1800" dirty="0" smtClean="0"/>
              <a:t>the </a:t>
            </a:r>
            <a:r>
              <a:rPr lang="en-US" sz="1800" dirty="0" smtClean="0"/>
              <a:t>Land of Beginnings.  </a:t>
            </a:r>
          </a:p>
          <a:p>
            <a:r>
              <a:rPr lang="en-US" sz="1800" smtClean="0"/>
              <a:t>Thank </a:t>
            </a:r>
            <a:r>
              <a:rPr lang="en-US" sz="1800" dirty="0"/>
              <a:t>you </a:t>
            </a:r>
            <a:r>
              <a:rPr lang="en-US" sz="1800" dirty="0" smtClean="0"/>
              <a:t>very much.</a:t>
            </a:r>
            <a:endParaRPr lang="en-US" sz="1800" dirty="0"/>
          </a:p>
          <a:p>
            <a:endParaRPr lang="en-US" sz="1800" dirty="0"/>
          </a:p>
          <a:p>
            <a:endParaRPr lang="en-US" sz="18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6FD8C3-C1D5-B14A-B2E4-0676843633A3}" type="datetimeFigureOut">
              <a:rPr lang="en-US" smtClean="0"/>
              <a:t>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169340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6FD8C3-C1D5-B14A-B2E4-0676843633A3}" type="datetimeFigureOut">
              <a:rPr lang="en-US" smtClean="0"/>
              <a:t>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367104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6FD8C3-C1D5-B14A-B2E4-0676843633A3}" type="datetimeFigureOut">
              <a:rPr lang="en-US" smtClean="0"/>
              <a:t>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3667947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6FD8C3-C1D5-B14A-B2E4-0676843633A3}" type="datetimeFigureOut">
              <a:rPr lang="en-US" smtClean="0"/>
              <a:t>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462837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6FD8C3-C1D5-B14A-B2E4-0676843633A3}" type="datetimeFigureOut">
              <a:rPr lang="en-US" smtClean="0"/>
              <a:t>2/2/17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306251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6FD8C3-C1D5-B14A-B2E4-0676843633A3}" type="datetimeFigureOut">
              <a:rPr lang="en-US" smtClean="0"/>
              <a:t>2/2/17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2854741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6FD8C3-C1D5-B14A-B2E4-0676843633A3}" type="datetimeFigureOut">
              <a:rPr lang="en-US" smtClean="0"/>
              <a:t>2/2/17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3984628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6FD8C3-C1D5-B14A-B2E4-0676843633A3}" type="datetimeFigureOut">
              <a:rPr lang="en-US" smtClean="0"/>
              <a:t>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3808209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6FD8C3-C1D5-B14A-B2E4-0676843633A3}" type="datetimeFigureOut">
              <a:rPr lang="en-US" smtClean="0"/>
              <a:t>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980472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6FD8C3-C1D5-B14A-B2E4-0676843633A3}" type="datetimeFigureOut">
              <a:rPr lang="en-US" smtClean="0"/>
              <a:t>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353707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6FD8C3-C1D5-B14A-B2E4-0676843633A3}" type="datetimeFigureOut">
              <a:rPr lang="en-US" smtClean="0"/>
              <a:t>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EDED-6008-7642-9754-DFB4352548C9}" type="slidenum">
              <a:rPr lang="en-US" smtClean="0"/>
              <a:t>‹#›</a:t>
            </a:fld>
            <a:endParaRPr lang="en-US"/>
          </a:p>
        </p:txBody>
      </p:sp>
    </p:spTree>
    <p:extLst>
      <p:ext uri="{BB962C8B-B14F-4D97-AF65-F5344CB8AC3E}">
        <p14:creationId xmlns:p14="http://schemas.microsoft.com/office/powerpoint/2010/main" val="26728089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6FD8C3-C1D5-B14A-B2E4-0676843633A3}" type="datetimeFigureOut">
              <a:rPr lang="en-US" smtClean="0"/>
              <a:t>2/2/17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9EEDED-6008-7642-9754-DFB4352548C9}" type="slidenum">
              <a:rPr lang="en-US" smtClean="0"/>
              <a:t>‹#›</a:t>
            </a:fld>
            <a:endParaRPr lang="en-US"/>
          </a:p>
        </p:txBody>
      </p:sp>
    </p:spTree>
    <p:extLst>
      <p:ext uri="{BB962C8B-B14F-4D97-AF65-F5344CB8AC3E}">
        <p14:creationId xmlns:p14="http://schemas.microsoft.com/office/powerpoint/2010/main" val="1571435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png"/><Relationship Id="rId5" Type="http://schemas.openxmlformats.org/officeDocument/2006/relationships/image" Target="../media/image10.jp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png"/><Relationship Id="rId5" Type="http://schemas.openxmlformats.org/officeDocument/2006/relationships/image" Target="../media/image26.jpg"/><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A_NC_logo 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3195" y="2415800"/>
            <a:ext cx="5656283" cy="1364867"/>
          </a:xfrm>
          <a:prstGeom prst="rect">
            <a:avLst/>
          </a:prstGeom>
        </p:spPr>
      </p:pic>
    </p:spTree>
    <p:extLst>
      <p:ext uri="{BB962C8B-B14F-4D97-AF65-F5344CB8AC3E}">
        <p14:creationId xmlns:p14="http://schemas.microsoft.com/office/powerpoint/2010/main" val="13674209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ristian-Louboutin-Suede-Pumps-2.jpg"/>
          <p:cNvPicPr>
            <a:picLocks noChangeAspect="1"/>
          </p:cNvPicPr>
          <p:nvPr/>
        </p:nvPicPr>
        <p:blipFill>
          <a:blip r:embed="rId3"/>
          <a:srcRect l="3789"/>
          <a:stretch>
            <a:fillRect/>
          </a:stretch>
        </p:blipFill>
        <p:spPr>
          <a:xfrm>
            <a:off x="0" y="0"/>
            <a:ext cx="4935616" cy="6858000"/>
          </a:xfrm>
          <a:prstGeom prst="rect">
            <a:avLst/>
          </a:prstGeom>
        </p:spPr>
      </p:pic>
      <p:sp>
        <p:nvSpPr>
          <p:cNvPr id="4" name="Rectangle 3"/>
          <p:cNvSpPr/>
          <p:nvPr/>
        </p:nvSpPr>
        <p:spPr>
          <a:xfrm>
            <a:off x="4510072" y="0"/>
            <a:ext cx="4633928" cy="68580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201741" y="1813348"/>
            <a:ext cx="3158067" cy="2215991"/>
          </a:xfrm>
          <a:prstGeom prst="rect">
            <a:avLst/>
          </a:prstGeom>
          <a:noFill/>
        </p:spPr>
        <p:txBody>
          <a:bodyPr wrap="square" rtlCol="0">
            <a:spAutoFit/>
          </a:bodyPr>
          <a:lstStyle/>
          <a:p>
            <a:pPr algn="ctr"/>
            <a:endParaRPr lang="en-US"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IT’S</a:t>
            </a:r>
          </a:p>
          <a:p>
            <a:pPr algn="ctr"/>
            <a:r>
              <a:rPr lang="en-US" sz="2400" spc="300" dirty="0" smtClean="0">
                <a:solidFill>
                  <a:schemeClr val="bg1"/>
                </a:solidFill>
                <a:latin typeface="Helvetica"/>
                <a:cs typeface="Helvetica"/>
              </a:rPr>
              <a:t>HIGH TIME</a:t>
            </a:r>
          </a:p>
          <a:p>
            <a:pPr algn="ctr"/>
            <a:r>
              <a:rPr lang="en-US" sz="2400" spc="300" dirty="0" smtClean="0">
                <a:solidFill>
                  <a:schemeClr val="bg1"/>
                </a:solidFill>
                <a:latin typeface="Helvetica"/>
                <a:cs typeface="Helvetica"/>
              </a:rPr>
              <a:t>WE PASS THE</a:t>
            </a:r>
          </a:p>
          <a:p>
            <a:pPr algn="ctr"/>
            <a:r>
              <a:rPr lang="en-US" sz="2400" spc="300" dirty="0" smtClean="0">
                <a:solidFill>
                  <a:schemeClr val="bg1"/>
                </a:solidFill>
                <a:latin typeface="Helvetica"/>
                <a:cs typeface="Helvetica"/>
              </a:rPr>
              <a:t>EQUAL</a:t>
            </a:r>
            <a:r>
              <a:rPr lang="en-US" sz="2400" spc="300" dirty="0">
                <a:solidFill>
                  <a:schemeClr val="bg1"/>
                </a:solidFill>
                <a:latin typeface="Helvetica"/>
                <a:cs typeface="Helvetica"/>
              </a:rPr>
              <a:t> </a:t>
            </a:r>
            <a:r>
              <a:rPr lang="en-US" sz="2400" spc="300" dirty="0" smtClean="0">
                <a:solidFill>
                  <a:schemeClr val="bg1"/>
                </a:solidFill>
                <a:latin typeface="Helvetica"/>
                <a:cs typeface="Helvetica"/>
              </a:rPr>
              <a:t>RIGHTS</a:t>
            </a:r>
          </a:p>
          <a:p>
            <a:pPr algn="ctr"/>
            <a:r>
              <a:rPr lang="en-US" sz="2400" spc="300" dirty="0" smtClean="0">
                <a:solidFill>
                  <a:schemeClr val="bg1"/>
                </a:solidFill>
                <a:latin typeface="Helvetica"/>
                <a:cs typeface="Helvetica"/>
              </a:rPr>
              <a:t>AMENDMENT</a:t>
            </a:r>
          </a:p>
        </p:txBody>
      </p:sp>
    </p:spTree>
    <p:extLst>
      <p:ext uri="{BB962C8B-B14F-4D97-AF65-F5344CB8AC3E}">
        <p14:creationId xmlns:p14="http://schemas.microsoft.com/office/powerpoint/2010/main" val="16778664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6542-000121.jpg"/>
          <p:cNvPicPr>
            <a:picLocks noChangeAspect="1"/>
          </p:cNvPicPr>
          <p:nvPr/>
        </p:nvPicPr>
        <p:blipFill>
          <a:blip r:embed="rId3"/>
          <a:srcRect l="18051" r="14440"/>
          <a:stretch>
            <a:fillRect/>
          </a:stretch>
        </p:blipFill>
        <p:spPr>
          <a:xfrm>
            <a:off x="0" y="0"/>
            <a:ext cx="4666784" cy="6858000"/>
          </a:xfrm>
          <a:prstGeom prst="rect">
            <a:avLst/>
          </a:prstGeom>
        </p:spPr>
      </p:pic>
      <p:sp>
        <p:nvSpPr>
          <p:cNvPr id="11" name="Rectangle 10"/>
          <p:cNvSpPr/>
          <p:nvPr/>
        </p:nvSpPr>
        <p:spPr>
          <a:xfrm>
            <a:off x="4510072" y="0"/>
            <a:ext cx="4633928" cy="6858000"/>
          </a:xfrm>
          <a:prstGeom prst="rect">
            <a:avLst/>
          </a:prstGeom>
          <a:solidFill>
            <a:schemeClr val="accent6">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018970" y="1632472"/>
            <a:ext cx="3606323" cy="3908762"/>
          </a:xfrm>
          <a:prstGeom prst="rect">
            <a:avLst/>
          </a:prstGeom>
          <a:noFill/>
        </p:spPr>
        <p:txBody>
          <a:bodyPr wrap="square" rtlCol="0">
            <a:spAutoFit/>
          </a:bodyPr>
          <a:lstStyle/>
          <a:p>
            <a:pPr algn="ctr"/>
            <a:r>
              <a:rPr lang="en-US" sz="3200" dirty="0" smtClean="0">
                <a:solidFill>
                  <a:schemeClr val="bg1"/>
                </a:solidFill>
                <a:latin typeface="Helvetica"/>
                <a:cs typeface="Helvetica"/>
              </a:rPr>
              <a:t>ERA</a:t>
            </a:r>
          </a:p>
          <a:p>
            <a:pPr algn="ctr"/>
            <a:endParaRPr lang="en-US" sz="2400" spc="300" dirty="0">
              <a:solidFill>
                <a:schemeClr val="bg1"/>
              </a:solidFill>
              <a:latin typeface="Helvetica"/>
              <a:cs typeface="Helvetica"/>
            </a:endParaRPr>
          </a:p>
          <a:p>
            <a:pPr algn="ctr"/>
            <a:r>
              <a:rPr lang="en-US" sz="2400" spc="300" dirty="0" smtClean="0">
                <a:solidFill>
                  <a:schemeClr val="bg1"/>
                </a:solidFill>
                <a:latin typeface="Helvetica"/>
                <a:cs typeface="Helvetica"/>
              </a:rPr>
              <a:t>“Equality of rights</a:t>
            </a:r>
          </a:p>
          <a:p>
            <a:pPr algn="ctr"/>
            <a:r>
              <a:rPr lang="en-US" sz="2400" spc="300" dirty="0" smtClean="0">
                <a:solidFill>
                  <a:schemeClr val="bg1"/>
                </a:solidFill>
                <a:latin typeface="Helvetica"/>
                <a:cs typeface="Helvetica"/>
              </a:rPr>
              <a:t>under the law shall</a:t>
            </a:r>
          </a:p>
          <a:p>
            <a:pPr algn="ctr"/>
            <a:r>
              <a:rPr lang="en-US" sz="2400" spc="300" dirty="0">
                <a:solidFill>
                  <a:schemeClr val="bg1"/>
                </a:solidFill>
                <a:latin typeface="Helvetica"/>
                <a:cs typeface="Helvetica"/>
              </a:rPr>
              <a:t>n</a:t>
            </a:r>
            <a:r>
              <a:rPr lang="en-US" sz="2400" spc="300" dirty="0" smtClean="0">
                <a:solidFill>
                  <a:schemeClr val="bg1"/>
                </a:solidFill>
                <a:latin typeface="Helvetica"/>
                <a:cs typeface="Helvetica"/>
              </a:rPr>
              <a:t>ot be denied</a:t>
            </a:r>
          </a:p>
          <a:p>
            <a:pPr algn="ctr"/>
            <a:r>
              <a:rPr lang="en-US" sz="2400" spc="300" dirty="0" smtClean="0">
                <a:solidFill>
                  <a:schemeClr val="bg1"/>
                </a:solidFill>
                <a:latin typeface="Helvetica"/>
                <a:cs typeface="Helvetica"/>
              </a:rPr>
              <a:t>or abridged by the</a:t>
            </a:r>
          </a:p>
          <a:p>
            <a:pPr algn="ctr"/>
            <a:r>
              <a:rPr lang="en-US" sz="2400" spc="300" dirty="0" smtClean="0">
                <a:solidFill>
                  <a:schemeClr val="bg1"/>
                </a:solidFill>
                <a:latin typeface="Helvetica"/>
                <a:cs typeface="Helvetica"/>
              </a:rPr>
              <a:t>United States</a:t>
            </a:r>
          </a:p>
          <a:p>
            <a:pPr algn="ctr"/>
            <a:r>
              <a:rPr lang="en-US" sz="2400" spc="300" dirty="0" smtClean="0">
                <a:solidFill>
                  <a:schemeClr val="bg1"/>
                </a:solidFill>
                <a:latin typeface="Helvetica"/>
                <a:cs typeface="Helvetica"/>
              </a:rPr>
              <a:t>or by any state</a:t>
            </a:r>
          </a:p>
          <a:p>
            <a:pPr algn="ctr"/>
            <a:r>
              <a:rPr lang="en-US" sz="2400" spc="300" dirty="0" smtClean="0">
                <a:solidFill>
                  <a:schemeClr val="bg1"/>
                </a:solidFill>
                <a:latin typeface="Helvetica"/>
                <a:cs typeface="Helvetica"/>
              </a:rPr>
              <a:t>on account</a:t>
            </a:r>
          </a:p>
          <a:p>
            <a:pPr algn="ctr"/>
            <a:r>
              <a:rPr lang="en-US" sz="2400" spc="300" dirty="0" smtClean="0">
                <a:solidFill>
                  <a:schemeClr val="bg1"/>
                </a:solidFill>
                <a:latin typeface="Helvetica"/>
                <a:cs typeface="Helvetica"/>
              </a:rPr>
              <a:t>of sex.”</a:t>
            </a:r>
          </a:p>
        </p:txBody>
      </p:sp>
      <p:pic>
        <p:nvPicPr>
          <p:cNvPr id="3" name="Picture 2" descr="Screen Shot 2017-01-07 at 2.35.0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10072" cy="6858000"/>
          </a:xfrm>
          <a:prstGeom prst="rect">
            <a:avLst/>
          </a:prstGeom>
        </p:spPr>
      </p:pic>
    </p:spTree>
    <p:extLst>
      <p:ext uri="{BB962C8B-B14F-4D97-AF65-F5344CB8AC3E}">
        <p14:creationId xmlns:p14="http://schemas.microsoft.com/office/powerpoint/2010/main" val="68720245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510072" y="0"/>
            <a:ext cx="4633928" cy="6858000"/>
          </a:xfrm>
          <a:prstGeom prst="rect">
            <a:avLst/>
          </a:prstGeom>
          <a:solidFill>
            <a:srgbClr val="AC070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121451" y="258734"/>
            <a:ext cx="3158067" cy="6370974"/>
          </a:xfrm>
          <a:prstGeom prst="rect">
            <a:avLst/>
          </a:prstGeom>
          <a:noFill/>
        </p:spPr>
        <p:txBody>
          <a:bodyPr wrap="square" rtlCol="0">
            <a:spAutoFit/>
          </a:bodyPr>
          <a:lstStyle/>
          <a:p>
            <a:pPr algn="ctr"/>
            <a:endParaRPr lang="en-US" spc="300" dirty="0" smtClean="0">
              <a:solidFill>
                <a:schemeClr val="bg1"/>
              </a:solidFill>
              <a:latin typeface="Helvetica"/>
              <a:cs typeface="Helvetica"/>
            </a:endParaRPr>
          </a:p>
          <a:p>
            <a:pPr algn="ctr"/>
            <a:r>
              <a:rPr lang="en-US" sz="3200" spc="300" dirty="0" smtClean="0">
                <a:solidFill>
                  <a:schemeClr val="bg1"/>
                </a:solidFill>
                <a:latin typeface="Helvetica"/>
                <a:cs typeface="Helvetica"/>
              </a:rPr>
              <a:t>96% </a:t>
            </a:r>
          </a:p>
          <a:p>
            <a:pPr algn="ctr"/>
            <a:r>
              <a:rPr lang="en-US" sz="2400" spc="300" dirty="0" smtClean="0">
                <a:solidFill>
                  <a:schemeClr val="bg1"/>
                </a:solidFill>
                <a:latin typeface="Helvetica"/>
                <a:cs typeface="Helvetica"/>
              </a:rPr>
              <a:t>of adults believe that male and female citizens should have equal rights</a:t>
            </a:r>
          </a:p>
          <a:p>
            <a:pPr algn="ctr"/>
            <a:endParaRPr lang="en-US" spc="300" dirty="0">
              <a:solidFill>
                <a:schemeClr val="bg1"/>
              </a:solidFill>
              <a:latin typeface="Helvetica"/>
              <a:cs typeface="Helvetica"/>
            </a:endParaRPr>
          </a:p>
          <a:p>
            <a:pPr algn="ctr"/>
            <a:r>
              <a:rPr lang="en-US" sz="3600" spc="300" dirty="0" smtClean="0">
                <a:solidFill>
                  <a:schemeClr val="bg1"/>
                </a:solidFill>
                <a:latin typeface="Helvetica"/>
                <a:cs typeface="Helvetica"/>
              </a:rPr>
              <a:t>77%</a:t>
            </a:r>
          </a:p>
          <a:p>
            <a:pPr algn="ctr"/>
            <a:r>
              <a:rPr lang="en-US" sz="2400" spc="300" dirty="0">
                <a:solidFill>
                  <a:schemeClr val="bg1"/>
                </a:solidFill>
                <a:latin typeface="Helvetica"/>
                <a:cs typeface="Helvetica"/>
              </a:rPr>
              <a:t>b</a:t>
            </a:r>
            <a:r>
              <a:rPr lang="en-US" sz="2400" spc="300" dirty="0" smtClean="0">
                <a:solidFill>
                  <a:schemeClr val="bg1"/>
                </a:solidFill>
                <a:latin typeface="Helvetica"/>
                <a:cs typeface="Helvetica"/>
              </a:rPr>
              <a:t>elieve the Constitution already</a:t>
            </a:r>
          </a:p>
          <a:p>
            <a:pPr algn="ctr"/>
            <a:r>
              <a:rPr lang="en-US" sz="2400" spc="300" dirty="0">
                <a:solidFill>
                  <a:schemeClr val="bg1"/>
                </a:solidFill>
                <a:latin typeface="Helvetica"/>
                <a:cs typeface="Helvetica"/>
              </a:rPr>
              <a:t>g</a:t>
            </a:r>
            <a:r>
              <a:rPr lang="en-US" sz="2400" spc="300" dirty="0" smtClean="0">
                <a:solidFill>
                  <a:schemeClr val="bg1"/>
                </a:solidFill>
                <a:latin typeface="Helvetica"/>
                <a:cs typeface="Helvetica"/>
              </a:rPr>
              <a:t>uarantees equal rights.</a:t>
            </a:r>
          </a:p>
          <a:p>
            <a:pPr algn="ctr"/>
            <a:endParaRPr lang="en-US" spc="300" dirty="0" smtClean="0">
              <a:solidFill>
                <a:schemeClr val="bg1"/>
              </a:solidFill>
              <a:latin typeface="Helvetica"/>
              <a:cs typeface="Helvetica"/>
            </a:endParaRPr>
          </a:p>
          <a:p>
            <a:pPr algn="ctr"/>
            <a:endParaRPr lang="en-US" spc="300" dirty="0">
              <a:solidFill>
                <a:schemeClr val="bg1"/>
              </a:solidFill>
              <a:latin typeface="Helvetica"/>
              <a:cs typeface="Helvetica"/>
            </a:endParaRPr>
          </a:p>
          <a:p>
            <a:pPr algn="ctr"/>
            <a:r>
              <a:rPr lang="en-US" sz="2800" spc="300" dirty="0" smtClean="0">
                <a:solidFill>
                  <a:schemeClr val="bg1"/>
                </a:solidFill>
                <a:latin typeface="Helvetica"/>
                <a:cs typeface="Helvetica"/>
              </a:rPr>
              <a:t>It doesn’t.</a:t>
            </a:r>
            <a:endParaRPr lang="en-US" sz="2800" spc="300" dirty="0">
              <a:solidFill>
                <a:schemeClr val="bg1"/>
              </a:solidFill>
              <a:latin typeface="Helvetica"/>
              <a:cs typeface="Helvetica"/>
            </a:endParaRPr>
          </a:p>
        </p:txBody>
      </p:sp>
      <p:pic>
        <p:nvPicPr>
          <p:cNvPr id="5" name="Picture 4" descr="830189-001.jpg"/>
          <p:cNvPicPr>
            <a:picLocks noChangeAspect="1"/>
          </p:cNvPicPr>
          <p:nvPr/>
        </p:nvPicPr>
        <p:blipFill>
          <a:blip r:embed="rId3"/>
          <a:srcRect l="4073" r="4684"/>
          <a:stretch>
            <a:fillRect/>
          </a:stretch>
        </p:blipFill>
        <p:spPr>
          <a:xfrm>
            <a:off x="0" y="0"/>
            <a:ext cx="4526961" cy="6864542"/>
          </a:xfrm>
          <a:prstGeom prst="rect">
            <a:avLst/>
          </a:prstGeom>
        </p:spPr>
      </p:pic>
    </p:spTree>
    <p:extLst>
      <p:ext uri="{BB962C8B-B14F-4D97-AF65-F5344CB8AC3E}">
        <p14:creationId xmlns:p14="http://schemas.microsoft.com/office/powerpoint/2010/main" val="35857870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571998" y="1"/>
            <a:ext cx="4572001" cy="6864792"/>
          </a:xfrm>
          <a:prstGeom prst="rect">
            <a:avLst/>
          </a:prstGeom>
          <a:solidFill>
            <a:srgbClr val="000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274733" y="193046"/>
            <a:ext cx="3158067" cy="6093976"/>
          </a:xfrm>
          <a:prstGeom prst="rect">
            <a:avLst/>
          </a:prstGeom>
          <a:noFill/>
        </p:spPr>
        <p:txBody>
          <a:bodyPr wrap="square" rtlCol="0">
            <a:spAutoFit/>
          </a:bodyPr>
          <a:lstStyle/>
          <a:p>
            <a:pPr algn="ctr"/>
            <a:endParaRPr lang="en-US"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We won’t be the first to include women in the Constitution.</a:t>
            </a:r>
          </a:p>
          <a:p>
            <a:pPr algn="ctr"/>
            <a:endParaRPr lang="en-US" sz="2400" spc="300" dirty="0">
              <a:solidFill>
                <a:schemeClr val="bg1"/>
              </a:solidFill>
              <a:latin typeface="Helvetica"/>
              <a:cs typeface="Helvetica"/>
            </a:endParaRPr>
          </a:p>
          <a:p>
            <a:pPr algn="ctr"/>
            <a:r>
              <a:rPr lang="en-US" sz="2400" spc="300" dirty="0">
                <a:solidFill>
                  <a:schemeClr val="bg1"/>
                </a:solidFill>
                <a:latin typeface="Helvetica"/>
                <a:cs typeface="Helvetica"/>
              </a:rPr>
              <a:t>Japan </a:t>
            </a:r>
            <a:r>
              <a:rPr lang="en-US" sz="2400" spc="300" dirty="0" smtClean="0">
                <a:solidFill>
                  <a:schemeClr val="bg1"/>
                </a:solidFill>
                <a:latin typeface="Helvetica"/>
                <a:cs typeface="Helvetica"/>
              </a:rPr>
              <a:t>1947</a:t>
            </a:r>
          </a:p>
          <a:p>
            <a:pPr algn="ctr"/>
            <a:r>
              <a:rPr lang="en-US" sz="2400" spc="300" dirty="0" smtClean="0">
                <a:solidFill>
                  <a:schemeClr val="bg1"/>
                </a:solidFill>
                <a:latin typeface="Helvetica"/>
                <a:cs typeface="Helvetica"/>
              </a:rPr>
              <a:t>Germany 1949</a:t>
            </a:r>
          </a:p>
          <a:p>
            <a:pPr algn="ctr"/>
            <a:r>
              <a:rPr lang="en-US" sz="2400" spc="300" dirty="0" smtClean="0">
                <a:solidFill>
                  <a:schemeClr val="bg1"/>
                </a:solidFill>
                <a:latin typeface="Helvetica"/>
                <a:cs typeface="Helvetica"/>
              </a:rPr>
              <a:t>Russia 1993</a:t>
            </a:r>
          </a:p>
          <a:p>
            <a:pPr algn="ctr"/>
            <a:endParaRPr lang="en-US" sz="2400" spc="300" dirty="0" smtClean="0">
              <a:solidFill>
                <a:schemeClr val="bg1"/>
              </a:solidFill>
              <a:latin typeface="Helvetica"/>
              <a:cs typeface="Helvetica"/>
            </a:endParaRPr>
          </a:p>
          <a:p>
            <a:pPr algn="ctr"/>
            <a:endParaRPr lang="en-US" sz="2400" spc="300" dirty="0" smtClean="0">
              <a:solidFill>
                <a:schemeClr val="bg1"/>
              </a:solidFill>
              <a:latin typeface="Helvetica"/>
              <a:cs typeface="Helvetica"/>
            </a:endParaRPr>
          </a:p>
          <a:p>
            <a:pPr algn="ctr"/>
            <a:endParaRPr lang="en-US" sz="2400" spc="300" dirty="0">
              <a:solidFill>
                <a:schemeClr val="bg1"/>
              </a:solidFill>
              <a:latin typeface="Helvetica"/>
              <a:cs typeface="Helvetica"/>
            </a:endParaRPr>
          </a:p>
          <a:p>
            <a:pPr algn="ctr"/>
            <a:r>
              <a:rPr lang="en-US" sz="2000" spc="300" dirty="0" smtClean="0">
                <a:solidFill>
                  <a:schemeClr val="bg1"/>
                </a:solidFill>
                <a:latin typeface="Helvetica"/>
                <a:cs typeface="Helvetica"/>
              </a:rPr>
              <a:t>Today </a:t>
            </a:r>
          </a:p>
          <a:p>
            <a:pPr algn="ctr"/>
            <a:r>
              <a:rPr lang="en-US" sz="2800" spc="300" dirty="0" smtClean="0">
                <a:solidFill>
                  <a:schemeClr val="bg1"/>
                </a:solidFill>
                <a:latin typeface="Helvetica"/>
                <a:cs typeface="Helvetica"/>
              </a:rPr>
              <a:t>84% </a:t>
            </a:r>
          </a:p>
          <a:p>
            <a:pPr algn="ctr"/>
            <a:r>
              <a:rPr lang="en-US" sz="2000" spc="300" dirty="0">
                <a:solidFill>
                  <a:schemeClr val="bg1"/>
                </a:solidFill>
                <a:latin typeface="Helvetica"/>
                <a:cs typeface="Helvetica"/>
              </a:rPr>
              <a:t>o</a:t>
            </a:r>
            <a:r>
              <a:rPr lang="en-US" sz="2000" spc="300" dirty="0" smtClean="0">
                <a:solidFill>
                  <a:schemeClr val="bg1"/>
                </a:solidFill>
                <a:latin typeface="Helvetica"/>
                <a:cs typeface="Helvetica"/>
              </a:rPr>
              <a:t>f all Constitutions guarantee equal rights</a:t>
            </a:r>
            <a:endParaRPr lang="en-US" sz="2000" spc="300" dirty="0">
              <a:solidFill>
                <a:schemeClr val="bg1"/>
              </a:solidFill>
              <a:latin typeface="Helvetica"/>
              <a:cs typeface="Helvetica"/>
            </a:endParaRPr>
          </a:p>
        </p:txBody>
      </p:sp>
      <p:pic>
        <p:nvPicPr>
          <p:cNvPr id="6" name="Picture 5" descr="97761875.jpg"/>
          <p:cNvPicPr>
            <a:picLocks noChangeAspect="1"/>
          </p:cNvPicPr>
          <p:nvPr/>
        </p:nvPicPr>
        <p:blipFill>
          <a:blip r:embed="rId3"/>
          <a:stretch>
            <a:fillRect/>
          </a:stretch>
        </p:blipFill>
        <p:spPr>
          <a:xfrm>
            <a:off x="1996" y="0"/>
            <a:ext cx="4570003" cy="6858000"/>
          </a:xfrm>
          <a:prstGeom prst="rect">
            <a:avLst/>
          </a:prstGeom>
        </p:spPr>
      </p:pic>
      <p:pic>
        <p:nvPicPr>
          <p:cNvPr id="3" name="Picture 2" descr="Screen Shot 2017-01-07 at 2.53.2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7" y="0"/>
            <a:ext cx="4570002" cy="6858000"/>
          </a:xfrm>
          <a:prstGeom prst="rect">
            <a:avLst/>
          </a:prstGeom>
        </p:spPr>
      </p:pic>
    </p:spTree>
    <p:extLst>
      <p:ext uri="{BB962C8B-B14F-4D97-AF65-F5344CB8AC3E}">
        <p14:creationId xmlns:p14="http://schemas.microsoft.com/office/powerpoint/2010/main" val="363149166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86078741.jpg"/>
          <p:cNvPicPr>
            <a:picLocks noChangeAspect="1"/>
          </p:cNvPicPr>
          <p:nvPr/>
        </p:nvPicPr>
        <p:blipFill>
          <a:blip r:embed="rId3"/>
          <a:srcRect r="19206"/>
          <a:stretch>
            <a:fillRect/>
          </a:stretch>
        </p:blipFill>
        <p:spPr>
          <a:xfrm>
            <a:off x="0" y="0"/>
            <a:ext cx="4510072" cy="6858000"/>
          </a:xfrm>
          <a:prstGeom prst="rect">
            <a:avLst/>
          </a:prstGeom>
        </p:spPr>
      </p:pic>
      <p:sp>
        <p:nvSpPr>
          <p:cNvPr id="11" name="Rectangle 10"/>
          <p:cNvSpPr/>
          <p:nvPr/>
        </p:nvSpPr>
        <p:spPr>
          <a:xfrm>
            <a:off x="4328391" y="0"/>
            <a:ext cx="4815609" cy="685800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4890425" y="111568"/>
            <a:ext cx="3897741" cy="4555093"/>
          </a:xfrm>
          <a:prstGeom prst="rect">
            <a:avLst/>
          </a:prstGeom>
          <a:solidFill>
            <a:srgbClr val="262626"/>
          </a:solidFill>
        </p:spPr>
        <p:txBody>
          <a:bodyPr wrap="square" rtlCol="0">
            <a:spAutoFit/>
          </a:bodyPr>
          <a:lstStyle/>
          <a:p>
            <a:pPr algn="ctr"/>
            <a:endParaRPr lang="en-US"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THE 14</a:t>
            </a:r>
            <a:r>
              <a:rPr lang="en-US" sz="2400" spc="300" baseline="30000" dirty="0" smtClean="0">
                <a:solidFill>
                  <a:schemeClr val="bg1"/>
                </a:solidFill>
                <a:latin typeface="Helvetica"/>
                <a:cs typeface="Helvetica"/>
              </a:rPr>
              <a:t>TH</a:t>
            </a:r>
            <a:endParaRPr lang="en-US" sz="2400"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AMENDMENT</a:t>
            </a:r>
            <a:endParaRPr lang="en-US" sz="2400" spc="300" dirty="0">
              <a:solidFill>
                <a:schemeClr val="bg1"/>
              </a:solidFill>
              <a:latin typeface="Helvetica"/>
              <a:cs typeface="Helvetica"/>
            </a:endParaRPr>
          </a:p>
          <a:p>
            <a:pPr algn="ctr"/>
            <a:endParaRPr lang="en-US" sz="2400" spc="300" dirty="0" smtClean="0">
              <a:solidFill>
                <a:schemeClr val="bg1"/>
              </a:solidFill>
              <a:latin typeface="Helvetica"/>
              <a:cs typeface="Helvetica"/>
            </a:endParaRPr>
          </a:p>
          <a:p>
            <a:pPr algn="ctr"/>
            <a:r>
              <a:rPr lang="en-US" sz="2000" spc="300" dirty="0" smtClean="0">
                <a:solidFill>
                  <a:schemeClr val="bg1"/>
                </a:solidFill>
                <a:latin typeface="Helvetica"/>
                <a:cs typeface="Helvetica"/>
              </a:rPr>
              <a:t>“Certainly the Constitution does not require discrimination</a:t>
            </a:r>
          </a:p>
          <a:p>
            <a:pPr algn="ctr"/>
            <a:r>
              <a:rPr lang="en-US" sz="2000" spc="300" dirty="0">
                <a:solidFill>
                  <a:schemeClr val="bg1"/>
                </a:solidFill>
                <a:latin typeface="Helvetica"/>
                <a:cs typeface="Helvetica"/>
              </a:rPr>
              <a:t>o</a:t>
            </a:r>
            <a:r>
              <a:rPr lang="en-US" sz="2000" spc="300" dirty="0" smtClean="0">
                <a:solidFill>
                  <a:schemeClr val="bg1"/>
                </a:solidFill>
                <a:latin typeface="Helvetica"/>
                <a:cs typeface="Helvetica"/>
              </a:rPr>
              <a:t>n the basis of sex.</a:t>
            </a:r>
          </a:p>
          <a:p>
            <a:pPr algn="ctr"/>
            <a:r>
              <a:rPr lang="en-US" sz="2000" spc="300" dirty="0" smtClean="0">
                <a:solidFill>
                  <a:schemeClr val="bg1"/>
                </a:solidFill>
                <a:latin typeface="Helvetica"/>
                <a:cs typeface="Helvetica"/>
              </a:rPr>
              <a:t>The only issue is whether it prohibits it.</a:t>
            </a:r>
          </a:p>
          <a:p>
            <a:pPr algn="ctr"/>
            <a:r>
              <a:rPr lang="en-US" sz="2000" spc="300" dirty="0" smtClean="0">
                <a:solidFill>
                  <a:schemeClr val="bg1"/>
                </a:solidFill>
                <a:latin typeface="Helvetica"/>
                <a:cs typeface="Helvetica"/>
              </a:rPr>
              <a:t>  </a:t>
            </a:r>
          </a:p>
          <a:p>
            <a:pPr algn="ctr"/>
            <a:r>
              <a:rPr lang="en-US" sz="2000" spc="300" dirty="0" smtClean="0">
                <a:solidFill>
                  <a:schemeClr val="bg1"/>
                </a:solidFill>
                <a:latin typeface="Helvetica"/>
                <a:cs typeface="Helvetica"/>
              </a:rPr>
              <a:t>It doesn’t.”</a:t>
            </a:r>
          </a:p>
          <a:p>
            <a:pPr algn="ctr"/>
            <a:endParaRPr lang="en-US" sz="2000" spc="300" dirty="0">
              <a:solidFill>
                <a:schemeClr val="bg1"/>
              </a:solidFill>
              <a:latin typeface="Helvetica"/>
              <a:cs typeface="Helvetica"/>
            </a:endParaRPr>
          </a:p>
          <a:p>
            <a:pPr algn="ctr"/>
            <a:r>
              <a:rPr lang="en-US" sz="2000" spc="300" dirty="0" smtClean="0">
                <a:solidFill>
                  <a:schemeClr val="bg1"/>
                </a:solidFill>
                <a:latin typeface="Helvetica"/>
                <a:cs typeface="Helvetica"/>
              </a:rPr>
              <a:t>-Justice Antonin Scalia</a:t>
            </a:r>
            <a:endParaRPr lang="en-US" sz="2000" spc="300" dirty="0">
              <a:solidFill>
                <a:schemeClr val="bg1"/>
              </a:solidFill>
              <a:latin typeface="Helvetica"/>
              <a:cs typeface="Helvetica"/>
            </a:endParaRPr>
          </a:p>
        </p:txBody>
      </p:sp>
      <p:pic>
        <p:nvPicPr>
          <p:cNvPr id="4" name="Picture 3" descr="Screen Shot 2017-01-07 at 3.20.4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328390" cy="6858000"/>
          </a:xfrm>
          <a:prstGeom prst="rect">
            <a:avLst/>
          </a:prstGeom>
          <a:solidFill>
            <a:schemeClr val="accent2">
              <a:lumMod val="20000"/>
              <a:lumOff val="80000"/>
            </a:schemeClr>
          </a:solidFill>
        </p:spPr>
      </p:pic>
      <p:pic>
        <p:nvPicPr>
          <p:cNvPr id="5" name="Picture 4" descr="635909861810891117-justice-Antonin-Scalia-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3466" y="4701501"/>
            <a:ext cx="1481725" cy="1988631"/>
          </a:xfrm>
          <a:prstGeom prst="rect">
            <a:avLst/>
          </a:prstGeom>
        </p:spPr>
      </p:pic>
    </p:spTree>
    <p:extLst>
      <p:ext uri="{BB962C8B-B14F-4D97-AF65-F5344CB8AC3E}">
        <p14:creationId xmlns:p14="http://schemas.microsoft.com/office/powerpoint/2010/main" val="412333144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10072" y="0"/>
            <a:ext cx="4633928" cy="68580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762706" y="112761"/>
            <a:ext cx="4288229" cy="7078862"/>
          </a:xfrm>
          <a:prstGeom prst="rect">
            <a:avLst/>
          </a:prstGeom>
          <a:noFill/>
        </p:spPr>
        <p:txBody>
          <a:bodyPr wrap="square" rtlCol="0">
            <a:spAutoFit/>
          </a:bodyPr>
          <a:lstStyle/>
          <a:p>
            <a:pPr algn="ctr"/>
            <a:endParaRPr lang="en-US"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ERA TIMELINE</a:t>
            </a:r>
          </a:p>
          <a:p>
            <a:pPr algn="ctr"/>
            <a:endParaRPr lang="en-US" sz="2400" spc="300" dirty="0">
              <a:solidFill>
                <a:schemeClr val="bg1"/>
              </a:solidFill>
              <a:latin typeface="Helvetica"/>
              <a:cs typeface="Helvetica"/>
            </a:endParaRPr>
          </a:p>
          <a:p>
            <a:pPr marL="342900" indent="-342900" algn="ctr">
              <a:buAutoNum type="arabicPlain" startAt="1923"/>
            </a:pPr>
            <a:r>
              <a:rPr lang="en-US" sz="1600" spc="300" dirty="0" smtClean="0">
                <a:solidFill>
                  <a:schemeClr val="bg1"/>
                </a:solidFill>
                <a:latin typeface="Helvetica"/>
                <a:cs typeface="Helvetica"/>
              </a:rPr>
              <a:t>  </a:t>
            </a:r>
          </a:p>
          <a:p>
            <a:pPr algn="ctr"/>
            <a:r>
              <a:rPr lang="en-US" sz="1600" spc="300" dirty="0" smtClean="0">
                <a:solidFill>
                  <a:schemeClr val="bg1"/>
                </a:solidFill>
                <a:latin typeface="Helvetica"/>
                <a:cs typeface="Helvetica"/>
              </a:rPr>
              <a:t>Alice Paul campaigns for ERA. Bill goes to Congress</a:t>
            </a:r>
          </a:p>
          <a:p>
            <a:pPr marL="342900" indent="-342900" algn="ctr">
              <a:buAutoNum type="arabicPlain" startAt="1923"/>
            </a:pPr>
            <a:endParaRPr lang="en-US" sz="1600" spc="300" dirty="0">
              <a:solidFill>
                <a:schemeClr val="bg1"/>
              </a:solidFill>
              <a:latin typeface="Helvetica"/>
              <a:cs typeface="Helvetica"/>
            </a:endParaRPr>
          </a:p>
          <a:p>
            <a:pPr marL="342900" indent="-342900" algn="ctr">
              <a:buAutoNum type="arabicPlain" startAt="1946"/>
            </a:pPr>
            <a:r>
              <a:rPr lang="en-US" sz="1600" spc="300" dirty="0" smtClean="0">
                <a:solidFill>
                  <a:schemeClr val="bg1"/>
                </a:solidFill>
                <a:latin typeface="Helvetica"/>
                <a:cs typeface="Helvetica"/>
              </a:rPr>
              <a:t>  </a:t>
            </a:r>
          </a:p>
          <a:p>
            <a:pPr algn="ctr"/>
            <a:r>
              <a:rPr lang="en-US" sz="1600" spc="300" dirty="0">
                <a:solidFill>
                  <a:schemeClr val="bg1"/>
                </a:solidFill>
                <a:latin typeface="Helvetica"/>
                <a:cs typeface="Helvetica"/>
              </a:rPr>
              <a:t> </a:t>
            </a:r>
            <a:r>
              <a:rPr lang="en-US" sz="1600" spc="300" dirty="0" smtClean="0">
                <a:solidFill>
                  <a:schemeClr val="bg1"/>
                </a:solidFill>
                <a:latin typeface="Helvetica"/>
                <a:cs typeface="Helvetica"/>
              </a:rPr>
              <a:t>Senate votes</a:t>
            </a:r>
          </a:p>
          <a:p>
            <a:pPr algn="ctr"/>
            <a:endParaRPr lang="en-US" sz="1600" spc="300" dirty="0" smtClean="0">
              <a:solidFill>
                <a:schemeClr val="bg1"/>
              </a:solidFill>
              <a:latin typeface="Helvetica"/>
              <a:cs typeface="Helvetica"/>
            </a:endParaRPr>
          </a:p>
          <a:p>
            <a:pPr algn="ctr"/>
            <a:r>
              <a:rPr lang="en-US" sz="1600" spc="300" dirty="0" smtClean="0">
                <a:solidFill>
                  <a:schemeClr val="bg1"/>
                </a:solidFill>
                <a:latin typeface="Helvetica"/>
                <a:cs typeface="Helvetica"/>
              </a:rPr>
              <a:t>1970  </a:t>
            </a:r>
          </a:p>
          <a:p>
            <a:pPr algn="ctr"/>
            <a:r>
              <a:rPr lang="en-US" sz="1600" spc="300" dirty="0">
                <a:solidFill>
                  <a:schemeClr val="bg1"/>
                </a:solidFill>
                <a:latin typeface="Helvetica"/>
                <a:cs typeface="Helvetica"/>
              </a:rPr>
              <a:t>S</a:t>
            </a:r>
            <a:r>
              <a:rPr lang="en-US" sz="1600" spc="300" dirty="0" smtClean="0">
                <a:solidFill>
                  <a:schemeClr val="bg1"/>
                </a:solidFill>
                <a:latin typeface="Helvetica"/>
                <a:cs typeface="Helvetica"/>
              </a:rPr>
              <a:t>even year time limit imposed</a:t>
            </a:r>
          </a:p>
          <a:p>
            <a:pPr algn="ctr"/>
            <a:endParaRPr lang="en-US" sz="1600" spc="300" dirty="0">
              <a:solidFill>
                <a:schemeClr val="bg1"/>
              </a:solidFill>
              <a:latin typeface="Helvetica"/>
              <a:cs typeface="Helvetica"/>
            </a:endParaRPr>
          </a:p>
          <a:p>
            <a:pPr marL="342900" indent="-342900" algn="ctr">
              <a:buAutoNum type="arabicPlain" startAt="1972"/>
            </a:pPr>
            <a:r>
              <a:rPr lang="en-US" sz="1600" spc="300" dirty="0" smtClean="0">
                <a:solidFill>
                  <a:schemeClr val="bg1"/>
                </a:solidFill>
                <a:latin typeface="Helvetica"/>
                <a:cs typeface="Helvetica"/>
              </a:rPr>
              <a:t>  </a:t>
            </a:r>
          </a:p>
          <a:p>
            <a:pPr algn="ctr"/>
            <a:r>
              <a:rPr lang="en-US" sz="1600" spc="300" dirty="0" smtClean="0">
                <a:solidFill>
                  <a:schemeClr val="bg1"/>
                </a:solidFill>
                <a:latin typeface="Helvetica"/>
                <a:cs typeface="Helvetica"/>
              </a:rPr>
              <a:t>Passes Congress, sent to  states</a:t>
            </a:r>
          </a:p>
          <a:p>
            <a:pPr marL="342900" indent="-342900" algn="ctr">
              <a:buAutoNum type="arabicPlain" startAt="1972"/>
            </a:pPr>
            <a:endParaRPr lang="en-US" sz="1600" spc="300" dirty="0">
              <a:solidFill>
                <a:schemeClr val="bg1"/>
              </a:solidFill>
              <a:latin typeface="Helvetica"/>
              <a:cs typeface="Helvetica"/>
            </a:endParaRPr>
          </a:p>
          <a:p>
            <a:pPr marL="342900" indent="-342900" algn="ctr">
              <a:buAutoNum type="arabicPlain" startAt="1973"/>
            </a:pPr>
            <a:r>
              <a:rPr lang="en-US" sz="1600" spc="300" dirty="0" smtClean="0">
                <a:solidFill>
                  <a:schemeClr val="bg1"/>
                </a:solidFill>
                <a:latin typeface="Helvetica"/>
                <a:cs typeface="Helvetica"/>
              </a:rPr>
              <a:t>  </a:t>
            </a:r>
          </a:p>
          <a:p>
            <a:pPr algn="ctr"/>
            <a:r>
              <a:rPr lang="en-US" sz="1600" spc="300" dirty="0" smtClean="0">
                <a:solidFill>
                  <a:schemeClr val="bg1"/>
                </a:solidFill>
                <a:latin typeface="Helvetica"/>
                <a:cs typeface="Helvetica"/>
              </a:rPr>
              <a:t> 22 states ratify ERA</a:t>
            </a:r>
          </a:p>
          <a:p>
            <a:pPr marL="342900" indent="-342900" algn="ctr">
              <a:buAutoNum type="arabicPlain" startAt="1973"/>
            </a:pPr>
            <a:endParaRPr lang="en-US" sz="1600" spc="300" dirty="0">
              <a:solidFill>
                <a:schemeClr val="bg1"/>
              </a:solidFill>
              <a:latin typeface="Helvetica"/>
              <a:cs typeface="Helvetica"/>
            </a:endParaRPr>
          </a:p>
          <a:p>
            <a:pPr algn="ctr"/>
            <a:r>
              <a:rPr lang="en-US" sz="1600" spc="300" dirty="0" smtClean="0">
                <a:solidFill>
                  <a:schemeClr val="bg1"/>
                </a:solidFill>
                <a:latin typeface="Helvetica"/>
                <a:cs typeface="Helvetica"/>
              </a:rPr>
              <a:t>1978  </a:t>
            </a:r>
          </a:p>
          <a:p>
            <a:pPr algn="ctr"/>
            <a:r>
              <a:rPr lang="en-US" sz="1600" spc="300" dirty="0" smtClean="0">
                <a:solidFill>
                  <a:schemeClr val="bg1"/>
                </a:solidFill>
                <a:latin typeface="Helvetica"/>
                <a:cs typeface="Helvetica"/>
              </a:rPr>
              <a:t>Deadline extended</a:t>
            </a:r>
          </a:p>
          <a:p>
            <a:pPr algn="ctr"/>
            <a:endParaRPr lang="en-US" sz="1600" spc="300" dirty="0">
              <a:solidFill>
                <a:schemeClr val="bg1"/>
              </a:solidFill>
              <a:latin typeface="Helvetica"/>
              <a:cs typeface="Helvetica"/>
            </a:endParaRPr>
          </a:p>
          <a:p>
            <a:pPr algn="ctr"/>
            <a:r>
              <a:rPr lang="en-US" sz="1600" spc="300" dirty="0" smtClean="0">
                <a:solidFill>
                  <a:schemeClr val="bg1"/>
                </a:solidFill>
                <a:latin typeface="Helvetica"/>
                <a:cs typeface="Helvetica"/>
              </a:rPr>
              <a:t>1982</a:t>
            </a:r>
          </a:p>
          <a:p>
            <a:pPr algn="ctr"/>
            <a:r>
              <a:rPr lang="en-US" sz="1600" spc="300" dirty="0" smtClean="0">
                <a:solidFill>
                  <a:schemeClr val="bg1"/>
                </a:solidFill>
                <a:latin typeface="Helvetica"/>
                <a:cs typeface="Helvetica"/>
              </a:rPr>
              <a:t>Fails ratification by 3 states</a:t>
            </a:r>
          </a:p>
          <a:p>
            <a:pPr marL="342900" indent="-342900" algn="ctr">
              <a:buAutoNum type="arabicPlain" startAt="1946"/>
            </a:pPr>
            <a:endParaRPr lang="en-US" spc="300" dirty="0">
              <a:solidFill>
                <a:schemeClr val="bg1"/>
              </a:solidFill>
              <a:latin typeface="Helvetica"/>
              <a:cs typeface="Helvetica"/>
            </a:endParaRPr>
          </a:p>
          <a:p>
            <a:pPr marL="342900" indent="-342900" algn="ctr">
              <a:buAutoNum type="arabicPlain" startAt="1946"/>
            </a:pPr>
            <a:endParaRPr lang="en-US" spc="300" dirty="0">
              <a:solidFill>
                <a:schemeClr val="bg1"/>
              </a:solidFill>
              <a:latin typeface="Helvetica"/>
              <a:cs typeface="Helvetica"/>
            </a:endParaRPr>
          </a:p>
        </p:txBody>
      </p:sp>
      <p:pic>
        <p:nvPicPr>
          <p:cNvPr id="10" name="Picture 9" descr="Screen Shot 2017-01-07 at 4.03.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78750" cy="6858000"/>
          </a:xfrm>
          <a:prstGeom prst="rect">
            <a:avLst/>
          </a:prstGeom>
        </p:spPr>
      </p:pic>
    </p:spTree>
    <p:extLst>
      <p:ext uri="{BB962C8B-B14F-4D97-AF65-F5344CB8AC3E}">
        <p14:creationId xmlns:p14="http://schemas.microsoft.com/office/powerpoint/2010/main" val="32173193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510072" y="0"/>
            <a:ext cx="4633928" cy="6858000"/>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260135" y="1886334"/>
            <a:ext cx="3158067" cy="2308324"/>
          </a:xfrm>
          <a:prstGeom prst="rect">
            <a:avLst/>
          </a:prstGeom>
          <a:noFill/>
        </p:spPr>
        <p:txBody>
          <a:bodyPr wrap="square" rtlCol="0">
            <a:spAutoFit/>
          </a:bodyPr>
          <a:lstStyle/>
          <a:p>
            <a:pPr algn="ctr"/>
            <a:endParaRPr lang="en-US" sz="2400"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WHERE</a:t>
            </a:r>
          </a:p>
          <a:p>
            <a:pPr algn="ctr"/>
            <a:r>
              <a:rPr lang="en-US" sz="2400" spc="300" dirty="0" smtClean="0">
                <a:solidFill>
                  <a:schemeClr val="bg1"/>
                </a:solidFill>
                <a:latin typeface="Helvetica"/>
                <a:cs typeface="Helvetica"/>
              </a:rPr>
              <a:t>COULD</a:t>
            </a:r>
          </a:p>
          <a:p>
            <a:pPr algn="ctr"/>
            <a:r>
              <a:rPr lang="en-US" sz="2400" spc="300" dirty="0" smtClean="0">
                <a:solidFill>
                  <a:schemeClr val="bg1"/>
                </a:solidFill>
                <a:latin typeface="Helvetica"/>
                <a:cs typeface="Helvetica"/>
              </a:rPr>
              <a:t>ERA</a:t>
            </a:r>
          </a:p>
          <a:p>
            <a:pPr algn="ctr"/>
            <a:r>
              <a:rPr lang="en-US" sz="2400" spc="300" dirty="0" smtClean="0">
                <a:solidFill>
                  <a:schemeClr val="bg1"/>
                </a:solidFill>
                <a:latin typeface="Helvetica"/>
                <a:cs typeface="Helvetica"/>
              </a:rPr>
              <a:t>HELP</a:t>
            </a:r>
          </a:p>
          <a:p>
            <a:pPr algn="ctr"/>
            <a:r>
              <a:rPr lang="en-US" sz="2400" spc="300" dirty="0" smtClean="0">
                <a:solidFill>
                  <a:schemeClr val="bg1"/>
                </a:solidFill>
                <a:latin typeface="Helvetica"/>
                <a:cs typeface="Helvetica"/>
              </a:rPr>
              <a:t>TODAY?</a:t>
            </a:r>
            <a:endParaRPr lang="en-US" spc="300" dirty="0" smtClean="0">
              <a:solidFill>
                <a:schemeClr val="bg1"/>
              </a:solidFill>
              <a:latin typeface="Helvetica"/>
              <a:cs typeface="Helvetica"/>
            </a:endParaRPr>
          </a:p>
        </p:txBody>
      </p:sp>
      <p:pic>
        <p:nvPicPr>
          <p:cNvPr id="5" name="Picture 4" descr="109019513.jpg"/>
          <p:cNvPicPr>
            <a:picLocks noChangeAspect="1"/>
          </p:cNvPicPr>
          <p:nvPr/>
        </p:nvPicPr>
        <p:blipFill>
          <a:blip r:embed="rId3"/>
          <a:srcRect l="31587" r="23690"/>
          <a:stretch>
            <a:fillRect/>
          </a:stretch>
        </p:blipFill>
        <p:spPr>
          <a:xfrm>
            <a:off x="0" y="0"/>
            <a:ext cx="4581871" cy="6858000"/>
          </a:xfrm>
          <a:prstGeom prst="rect">
            <a:avLst/>
          </a:prstGeom>
        </p:spPr>
      </p:pic>
    </p:spTree>
    <p:extLst>
      <p:ext uri="{BB962C8B-B14F-4D97-AF65-F5344CB8AC3E}">
        <p14:creationId xmlns:p14="http://schemas.microsoft.com/office/powerpoint/2010/main" val="22893723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84781527.jpg"/>
          <p:cNvPicPr>
            <a:picLocks noChangeAspect="1"/>
          </p:cNvPicPr>
          <p:nvPr/>
        </p:nvPicPr>
        <p:blipFill>
          <a:blip r:embed="rId3"/>
          <a:srcRect l="31103" r="24034"/>
          <a:stretch>
            <a:fillRect/>
          </a:stretch>
        </p:blipFill>
        <p:spPr>
          <a:xfrm>
            <a:off x="0" y="0"/>
            <a:ext cx="4614014" cy="6858000"/>
          </a:xfrm>
          <a:prstGeom prst="rect">
            <a:avLst/>
          </a:prstGeom>
        </p:spPr>
      </p:pic>
      <p:sp>
        <p:nvSpPr>
          <p:cNvPr id="11" name="Rectangle 10"/>
          <p:cNvSpPr/>
          <p:nvPr/>
        </p:nvSpPr>
        <p:spPr>
          <a:xfrm>
            <a:off x="4408682" y="0"/>
            <a:ext cx="4735318" cy="6858000"/>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latin typeface="Helvetica"/>
                <a:cs typeface="Helvetica"/>
              </a:rPr>
              <a:t>70% of America’s poor</a:t>
            </a:r>
          </a:p>
          <a:p>
            <a:pPr algn="ctr"/>
            <a:r>
              <a:rPr lang="en-US" sz="2400" dirty="0">
                <a:latin typeface="Helvetica"/>
                <a:cs typeface="Helvetica"/>
              </a:rPr>
              <a:t>a</a:t>
            </a:r>
            <a:r>
              <a:rPr lang="en-US" sz="2400" dirty="0" smtClean="0">
                <a:latin typeface="Helvetica"/>
                <a:cs typeface="Helvetica"/>
              </a:rPr>
              <a:t>re women and</a:t>
            </a:r>
          </a:p>
          <a:p>
            <a:pPr algn="ctr"/>
            <a:r>
              <a:rPr lang="en-US" sz="2400" dirty="0">
                <a:latin typeface="Helvetica"/>
                <a:cs typeface="Helvetica"/>
              </a:rPr>
              <a:t>t</a:t>
            </a:r>
            <a:r>
              <a:rPr lang="en-US" sz="2400" dirty="0" smtClean="0">
                <a:latin typeface="Helvetica"/>
                <a:cs typeface="Helvetica"/>
              </a:rPr>
              <a:t>he children</a:t>
            </a:r>
          </a:p>
          <a:p>
            <a:pPr algn="ctr"/>
            <a:r>
              <a:rPr lang="en-US" sz="2400" dirty="0">
                <a:latin typeface="Helvetica"/>
                <a:cs typeface="Helvetica"/>
              </a:rPr>
              <a:t>w</a:t>
            </a:r>
            <a:r>
              <a:rPr lang="en-US" sz="2400" dirty="0" smtClean="0">
                <a:latin typeface="Helvetica"/>
                <a:cs typeface="Helvetica"/>
              </a:rPr>
              <a:t>ho depend on them</a:t>
            </a:r>
            <a:endParaRPr lang="en-US" sz="2400" dirty="0">
              <a:latin typeface="Helvetica"/>
              <a:cs typeface="Helvetica"/>
            </a:endParaRPr>
          </a:p>
        </p:txBody>
      </p:sp>
      <p:sp>
        <p:nvSpPr>
          <p:cNvPr id="13" name="TextBox 12"/>
          <p:cNvSpPr txBox="1"/>
          <p:nvPr/>
        </p:nvSpPr>
        <p:spPr>
          <a:xfrm>
            <a:off x="5274733" y="652862"/>
            <a:ext cx="3158067" cy="1846659"/>
          </a:xfrm>
          <a:prstGeom prst="rect">
            <a:avLst/>
          </a:prstGeom>
          <a:noFill/>
        </p:spPr>
        <p:txBody>
          <a:bodyPr wrap="square" rtlCol="0">
            <a:spAutoFit/>
          </a:bodyPr>
          <a:lstStyle/>
          <a:p>
            <a:pPr algn="ctr"/>
            <a:r>
              <a:rPr lang="en-US" spc="300" dirty="0" smtClean="0">
                <a:solidFill>
                  <a:schemeClr val="bg1"/>
                </a:solidFill>
                <a:latin typeface="Helvetica"/>
                <a:cs typeface="Helvetica"/>
              </a:rPr>
              <a:t>HELP</a:t>
            </a:r>
          </a:p>
          <a:p>
            <a:pPr algn="ctr"/>
            <a:r>
              <a:rPr lang="en-US" sz="2400" spc="300" dirty="0" smtClean="0">
                <a:solidFill>
                  <a:schemeClr val="bg1"/>
                </a:solidFill>
                <a:latin typeface="Helvetica"/>
                <a:cs typeface="Helvetica"/>
              </a:rPr>
              <a:t>WOMEN AND</a:t>
            </a:r>
          </a:p>
          <a:p>
            <a:pPr algn="ctr"/>
            <a:r>
              <a:rPr lang="en-US" sz="2400" spc="300" dirty="0" smtClean="0">
                <a:solidFill>
                  <a:schemeClr val="bg1"/>
                </a:solidFill>
                <a:latin typeface="Helvetica"/>
                <a:cs typeface="Helvetica"/>
              </a:rPr>
              <a:t>CHILDREN</a:t>
            </a:r>
          </a:p>
          <a:p>
            <a:pPr algn="ctr"/>
            <a:r>
              <a:rPr lang="en-US" sz="2400" spc="300" dirty="0" smtClean="0">
                <a:solidFill>
                  <a:schemeClr val="bg1"/>
                </a:solidFill>
                <a:latin typeface="Helvetica"/>
                <a:cs typeface="Helvetica"/>
              </a:rPr>
              <a:t>IN </a:t>
            </a:r>
          </a:p>
          <a:p>
            <a:pPr algn="ctr"/>
            <a:r>
              <a:rPr lang="en-US" sz="2400" spc="300" dirty="0" smtClean="0">
                <a:solidFill>
                  <a:schemeClr val="bg1"/>
                </a:solidFill>
                <a:latin typeface="Helvetica"/>
                <a:cs typeface="Helvetica"/>
              </a:rPr>
              <a:t>POVERTY</a:t>
            </a:r>
            <a:endParaRPr lang="en-US" sz="2400" spc="300" dirty="0">
              <a:solidFill>
                <a:schemeClr val="bg1"/>
              </a:solidFill>
              <a:latin typeface="Helvetica"/>
              <a:cs typeface="Helvetica"/>
            </a:endParaRPr>
          </a:p>
        </p:txBody>
      </p:sp>
      <p:pic>
        <p:nvPicPr>
          <p:cNvPr id="8" name="Picture 7" descr="Screen Shot 2017-01-07 at 4.33.4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474374" cy="6883469"/>
          </a:xfrm>
          <a:prstGeom prst="rect">
            <a:avLst/>
          </a:prstGeom>
        </p:spPr>
      </p:pic>
    </p:spTree>
    <p:extLst>
      <p:ext uri="{BB962C8B-B14F-4D97-AF65-F5344CB8AC3E}">
        <p14:creationId xmlns:p14="http://schemas.microsoft.com/office/powerpoint/2010/main" val="32321715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89973936.jpg"/>
          <p:cNvPicPr>
            <a:picLocks noChangeAspect="1"/>
          </p:cNvPicPr>
          <p:nvPr/>
        </p:nvPicPr>
        <p:blipFill>
          <a:blip r:embed="rId3"/>
          <a:srcRect l="22663" r="14164"/>
          <a:stretch>
            <a:fillRect/>
          </a:stretch>
        </p:blipFill>
        <p:spPr>
          <a:xfrm>
            <a:off x="0" y="0"/>
            <a:ext cx="4634438" cy="6858000"/>
          </a:xfrm>
          <a:prstGeom prst="rect">
            <a:avLst/>
          </a:prstGeom>
        </p:spPr>
      </p:pic>
      <p:sp>
        <p:nvSpPr>
          <p:cNvPr id="4" name="Rectangle 3"/>
          <p:cNvSpPr/>
          <p:nvPr/>
        </p:nvSpPr>
        <p:spPr>
          <a:xfrm>
            <a:off x="4510072" y="0"/>
            <a:ext cx="4633928" cy="68580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274733" y="557979"/>
            <a:ext cx="3158067" cy="5539978"/>
          </a:xfrm>
          <a:prstGeom prst="rect">
            <a:avLst/>
          </a:prstGeom>
          <a:noFill/>
        </p:spPr>
        <p:txBody>
          <a:bodyPr wrap="square" rtlCol="0">
            <a:spAutoFit/>
          </a:bodyPr>
          <a:lstStyle/>
          <a:p>
            <a:pPr algn="ctr"/>
            <a:r>
              <a:rPr lang="en-US" spc="300" dirty="0" smtClean="0">
                <a:solidFill>
                  <a:schemeClr val="bg1"/>
                </a:solidFill>
                <a:latin typeface="Helvetica"/>
                <a:cs typeface="Helvetica"/>
              </a:rPr>
              <a:t>HELP</a:t>
            </a:r>
          </a:p>
          <a:p>
            <a:pPr algn="ctr"/>
            <a:r>
              <a:rPr lang="en-US" sz="2400" spc="300" dirty="0" smtClean="0">
                <a:solidFill>
                  <a:schemeClr val="bg1"/>
                </a:solidFill>
                <a:latin typeface="Helvetica"/>
                <a:cs typeface="Helvetica"/>
              </a:rPr>
              <a:t>VICTIMS OF</a:t>
            </a:r>
          </a:p>
          <a:p>
            <a:pPr algn="ctr"/>
            <a:r>
              <a:rPr lang="en-US" sz="2400" spc="300" dirty="0" smtClean="0">
                <a:solidFill>
                  <a:schemeClr val="bg1"/>
                </a:solidFill>
                <a:latin typeface="Helvetica"/>
                <a:cs typeface="Helvetica"/>
              </a:rPr>
              <a:t>DOMESTIC</a:t>
            </a:r>
          </a:p>
          <a:p>
            <a:pPr algn="ctr"/>
            <a:r>
              <a:rPr lang="en-US" sz="2400" spc="300" dirty="0" smtClean="0">
                <a:solidFill>
                  <a:schemeClr val="bg1"/>
                </a:solidFill>
                <a:latin typeface="Helvetica"/>
                <a:cs typeface="Helvetica"/>
              </a:rPr>
              <a:t>VIOLENCE</a:t>
            </a:r>
          </a:p>
          <a:p>
            <a:pPr algn="ctr"/>
            <a:endParaRPr lang="en-US" sz="2400"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 Ensure that domestic violence be given same importance as stranger assault</a:t>
            </a:r>
          </a:p>
          <a:p>
            <a:pPr algn="ctr"/>
            <a:endParaRPr lang="en-US" sz="2400" spc="300" dirty="0" smtClean="0">
              <a:solidFill>
                <a:schemeClr val="bg1"/>
              </a:solidFill>
              <a:latin typeface="Helvetica"/>
              <a:cs typeface="Helvetica"/>
            </a:endParaRPr>
          </a:p>
          <a:p>
            <a:pPr algn="ctr"/>
            <a:r>
              <a:rPr lang="en-US" sz="2400" spc="300" dirty="0" smtClean="0">
                <a:solidFill>
                  <a:schemeClr val="bg1"/>
                </a:solidFill>
                <a:latin typeface="Helvetica"/>
                <a:cs typeface="Helvetica"/>
              </a:rPr>
              <a:t>• </a:t>
            </a:r>
            <a:r>
              <a:rPr lang="en-US" sz="2400" spc="300" dirty="0">
                <a:solidFill>
                  <a:schemeClr val="bg1"/>
                </a:solidFill>
                <a:latin typeface="Helvetica"/>
                <a:cs typeface="Helvetica"/>
              </a:rPr>
              <a:t>E</a:t>
            </a:r>
            <a:r>
              <a:rPr lang="en-US" sz="2400" spc="300" dirty="0" smtClean="0">
                <a:solidFill>
                  <a:schemeClr val="bg1"/>
                </a:solidFill>
                <a:latin typeface="Helvetica"/>
                <a:cs typeface="Helvetica"/>
              </a:rPr>
              <a:t>nsure the legal rights in Title IX</a:t>
            </a:r>
            <a:endParaRPr lang="en-US" sz="2400" spc="300" dirty="0">
              <a:solidFill>
                <a:schemeClr val="bg1"/>
              </a:solidFill>
              <a:latin typeface="Helvetica"/>
              <a:cs typeface="Helvetica"/>
            </a:endParaRPr>
          </a:p>
        </p:txBody>
      </p:sp>
      <p:pic>
        <p:nvPicPr>
          <p:cNvPr id="2" name="Picture 1" descr="Screen Shot 2017-01-07 at 4.38.5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817434" cy="6858000"/>
          </a:xfrm>
          <a:prstGeom prst="rect">
            <a:avLst/>
          </a:prstGeom>
        </p:spPr>
      </p:pic>
    </p:spTree>
    <p:extLst>
      <p:ext uri="{BB962C8B-B14F-4D97-AF65-F5344CB8AC3E}">
        <p14:creationId xmlns:p14="http://schemas.microsoft.com/office/powerpoint/2010/main" val="220144332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95630097.jpg"/>
          <p:cNvPicPr>
            <a:picLocks noChangeAspect="1"/>
          </p:cNvPicPr>
          <p:nvPr/>
        </p:nvPicPr>
        <p:blipFill>
          <a:blip r:embed="rId3"/>
          <a:srcRect l="9772"/>
          <a:stretch>
            <a:fillRect/>
          </a:stretch>
        </p:blipFill>
        <p:spPr>
          <a:xfrm>
            <a:off x="0" y="0"/>
            <a:ext cx="4860968" cy="6858000"/>
          </a:xfrm>
          <a:prstGeom prst="rect">
            <a:avLst/>
          </a:prstGeom>
        </p:spPr>
      </p:pic>
      <p:sp>
        <p:nvSpPr>
          <p:cNvPr id="11" name="Rectangle 10"/>
          <p:cNvSpPr/>
          <p:nvPr/>
        </p:nvSpPr>
        <p:spPr>
          <a:xfrm>
            <a:off x="4510071" y="-6792"/>
            <a:ext cx="4633928" cy="6858000"/>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227192" y="615862"/>
            <a:ext cx="3158067" cy="2215991"/>
          </a:xfrm>
          <a:prstGeom prst="rect">
            <a:avLst/>
          </a:prstGeom>
          <a:noFill/>
        </p:spPr>
        <p:txBody>
          <a:bodyPr wrap="square" rtlCol="0">
            <a:spAutoFit/>
          </a:bodyPr>
          <a:lstStyle/>
          <a:p>
            <a:pPr algn="ctr"/>
            <a:r>
              <a:rPr lang="en-US" dirty="0" smtClean="0">
                <a:solidFill>
                  <a:schemeClr val="bg1"/>
                </a:solidFill>
                <a:latin typeface="Helvetica"/>
                <a:cs typeface="Helvetica"/>
              </a:rPr>
              <a:t>HELP</a:t>
            </a:r>
          </a:p>
          <a:p>
            <a:pPr algn="ctr"/>
            <a:r>
              <a:rPr lang="en-US" sz="2400" dirty="0" smtClean="0">
                <a:solidFill>
                  <a:schemeClr val="bg1"/>
                </a:solidFill>
                <a:latin typeface="Helvetica"/>
                <a:cs typeface="Helvetica"/>
              </a:rPr>
              <a:t>ELIMINATE</a:t>
            </a:r>
          </a:p>
          <a:p>
            <a:pPr algn="ctr"/>
            <a:r>
              <a:rPr lang="en-US" sz="2400" spc="300" dirty="0" smtClean="0">
                <a:solidFill>
                  <a:schemeClr val="bg1"/>
                </a:solidFill>
                <a:latin typeface="Helvetica"/>
                <a:cs typeface="Helvetica"/>
              </a:rPr>
              <a:t>PAY</a:t>
            </a:r>
          </a:p>
          <a:p>
            <a:pPr algn="ctr"/>
            <a:r>
              <a:rPr lang="en-US" sz="2400" spc="300" dirty="0" smtClean="0">
                <a:solidFill>
                  <a:schemeClr val="bg1"/>
                </a:solidFill>
                <a:latin typeface="Helvetica"/>
                <a:cs typeface="Helvetica"/>
              </a:rPr>
              <a:t>INEQUALITY</a:t>
            </a:r>
          </a:p>
          <a:p>
            <a:pPr algn="ctr"/>
            <a:endParaRPr lang="en-US" sz="2400" spc="300" dirty="0">
              <a:solidFill>
                <a:schemeClr val="bg1"/>
              </a:solidFill>
              <a:latin typeface="Helvetica"/>
              <a:cs typeface="Helvetica"/>
            </a:endParaRPr>
          </a:p>
          <a:p>
            <a:pPr algn="ctr"/>
            <a:endParaRPr lang="en-US" sz="2400" spc="300" dirty="0" smtClean="0">
              <a:solidFill>
                <a:schemeClr val="bg1"/>
              </a:solidFill>
              <a:latin typeface="Helvetica"/>
              <a:cs typeface="Helvetica"/>
            </a:endParaRPr>
          </a:p>
        </p:txBody>
      </p:sp>
      <p:pic>
        <p:nvPicPr>
          <p:cNvPr id="2" name="Picture 1" descr="Screen Shot 2017-01-07 at 4.46.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591559" cy="6858001"/>
          </a:xfrm>
          <a:prstGeom prst="rect">
            <a:avLst/>
          </a:prstGeom>
        </p:spPr>
      </p:pic>
      <p:pic>
        <p:nvPicPr>
          <p:cNvPr id="6" name="Picture 5" descr="Screen Shot 2017-01-28 at 1.34.0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1558" y="3590850"/>
            <a:ext cx="4552441" cy="3267150"/>
          </a:xfrm>
          <a:prstGeom prst="rect">
            <a:avLst/>
          </a:prstGeom>
        </p:spPr>
      </p:pic>
    </p:spTree>
    <p:extLst>
      <p:ext uri="{BB962C8B-B14F-4D97-AF65-F5344CB8AC3E}">
        <p14:creationId xmlns:p14="http://schemas.microsoft.com/office/powerpoint/2010/main" val="13581184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10072" y="0"/>
            <a:ext cx="4633928" cy="68580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846631" y="937509"/>
            <a:ext cx="3905040" cy="4293484"/>
          </a:xfrm>
          <a:prstGeom prst="rect">
            <a:avLst/>
          </a:prstGeom>
          <a:noFill/>
        </p:spPr>
        <p:txBody>
          <a:bodyPr wrap="square" rtlCol="0">
            <a:spAutoFit/>
          </a:bodyPr>
          <a:lstStyle/>
          <a:p>
            <a:pPr algn="ctr"/>
            <a:r>
              <a:rPr lang="en-US" dirty="0" smtClean="0">
                <a:solidFill>
                  <a:schemeClr val="bg1"/>
                </a:solidFill>
                <a:latin typeface="Helvetica"/>
                <a:cs typeface="Helvetica"/>
              </a:rPr>
              <a:t>Justice Ruth Bader Ginsburg</a:t>
            </a:r>
          </a:p>
          <a:p>
            <a:pPr algn="ctr"/>
            <a:r>
              <a:rPr lang="en-US" dirty="0" smtClean="0">
                <a:solidFill>
                  <a:schemeClr val="bg1"/>
                </a:solidFill>
                <a:latin typeface="Helvetica"/>
                <a:cs typeface="Helvetica"/>
              </a:rPr>
              <a:t>At the National Press Club:</a:t>
            </a:r>
          </a:p>
          <a:p>
            <a:pPr algn="ctr">
              <a:lnSpc>
                <a:spcPct val="120000"/>
              </a:lnSpc>
            </a:pPr>
            <a:endParaRPr lang="en-US" dirty="0">
              <a:solidFill>
                <a:schemeClr val="bg1"/>
              </a:solidFill>
              <a:latin typeface="Helvetica"/>
              <a:cs typeface="Helvetica"/>
            </a:endParaRPr>
          </a:p>
          <a:p>
            <a:pPr algn="ctr">
              <a:lnSpc>
                <a:spcPct val="120000"/>
              </a:lnSpc>
            </a:pPr>
            <a:r>
              <a:rPr lang="en-US" dirty="0" smtClean="0">
                <a:solidFill>
                  <a:schemeClr val="bg1"/>
                </a:solidFill>
                <a:latin typeface="Helvetica"/>
                <a:cs typeface="Helvetica"/>
              </a:rPr>
              <a:t>“If I could choose an amendment to add to the Constitution, it would be the Equal Rights Amendment.  </a:t>
            </a:r>
          </a:p>
          <a:p>
            <a:pPr algn="ctr">
              <a:lnSpc>
                <a:spcPct val="120000"/>
              </a:lnSpc>
            </a:pPr>
            <a:endParaRPr lang="en-US" dirty="0">
              <a:solidFill>
                <a:schemeClr val="bg1"/>
              </a:solidFill>
              <a:latin typeface="Helvetica"/>
              <a:cs typeface="Helvetica"/>
            </a:endParaRPr>
          </a:p>
          <a:p>
            <a:pPr algn="ctr">
              <a:lnSpc>
                <a:spcPct val="120000"/>
              </a:lnSpc>
            </a:pPr>
            <a:r>
              <a:rPr lang="en-US" dirty="0" smtClean="0">
                <a:solidFill>
                  <a:schemeClr val="bg1"/>
                </a:solidFill>
                <a:latin typeface="Helvetica"/>
                <a:cs typeface="Helvetica"/>
              </a:rPr>
              <a:t>I would like my granddaughters, when they pick up the Constitution, to see that notion---that women and men are persons of equal stature—I’d like them to see that is a basic principle of our society.”</a:t>
            </a:r>
            <a:endParaRPr lang="en-US" sz="2400" spc="300" dirty="0">
              <a:solidFill>
                <a:schemeClr val="bg1"/>
              </a:solidFill>
              <a:latin typeface="Helvetica"/>
              <a:cs typeface="Helvetica"/>
            </a:endParaRPr>
          </a:p>
        </p:txBody>
      </p:sp>
      <p:pic>
        <p:nvPicPr>
          <p:cNvPr id="6" name="Picture 5" descr="85746911.jpg"/>
          <p:cNvPicPr>
            <a:picLocks noChangeAspect="1"/>
          </p:cNvPicPr>
          <p:nvPr/>
        </p:nvPicPr>
        <p:blipFill>
          <a:blip r:embed="rId3"/>
          <a:srcRect l="28708" r="27512"/>
          <a:stretch>
            <a:fillRect/>
          </a:stretch>
        </p:blipFill>
        <p:spPr>
          <a:xfrm>
            <a:off x="0" y="0"/>
            <a:ext cx="4503554" cy="6858000"/>
          </a:xfrm>
          <a:prstGeom prst="rect">
            <a:avLst/>
          </a:prstGeom>
        </p:spPr>
      </p:pic>
      <p:pic>
        <p:nvPicPr>
          <p:cNvPr id="3" name="Picture 2" descr="Screen Shot 2017-01-07 at 4.59.1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48045" cy="6858000"/>
          </a:xfrm>
          <a:prstGeom prst="rect">
            <a:avLst/>
          </a:prstGeom>
        </p:spPr>
      </p:pic>
    </p:spTree>
    <p:extLst>
      <p:ext uri="{BB962C8B-B14F-4D97-AF65-F5344CB8AC3E}">
        <p14:creationId xmlns:p14="http://schemas.microsoft.com/office/powerpoint/2010/main" val="71654534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nknow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15926" cy="6858000"/>
          </a:xfrm>
          <a:prstGeom prst="rect">
            <a:avLst/>
          </a:prstGeom>
        </p:spPr>
      </p:pic>
      <p:pic>
        <p:nvPicPr>
          <p:cNvPr id="6" name="Picture 5" descr="iStock_000003450045XSmal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82635"/>
            <a:ext cx="4733724" cy="3315374"/>
          </a:xfrm>
          <a:prstGeom prst="rect">
            <a:avLst/>
          </a:prstGeom>
        </p:spPr>
      </p:pic>
      <p:sp>
        <p:nvSpPr>
          <p:cNvPr id="7" name="TextBox 6"/>
          <p:cNvSpPr txBox="1"/>
          <p:nvPr/>
        </p:nvSpPr>
        <p:spPr>
          <a:xfrm>
            <a:off x="4733725" y="0"/>
            <a:ext cx="4410274" cy="7940635"/>
          </a:xfrm>
          <a:prstGeom prst="rect">
            <a:avLst/>
          </a:prstGeom>
          <a:solidFill>
            <a:schemeClr val="accent1"/>
          </a:solidFill>
        </p:spPr>
        <p:txBody>
          <a:bodyPr wrap="square" rtlCol="0">
            <a:spAutoFit/>
          </a:bodyPr>
          <a:lstStyle/>
          <a:p>
            <a:pPr algn="ctr"/>
            <a:endParaRPr lang="en-US" sz="3200" spc="300" dirty="0" smtClean="0">
              <a:solidFill>
                <a:schemeClr val="bg1"/>
              </a:solidFill>
              <a:latin typeface="Helvetica"/>
              <a:cs typeface="Helvetica"/>
            </a:endParaRPr>
          </a:p>
          <a:p>
            <a:pPr algn="ctr"/>
            <a:endParaRPr lang="en-US" sz="3200" spc="300" dirty="0">
              <a:solidFill>
                <a:schemeClr val="bg1"/>
              </a:solidFill>
              <a:latin typeface="Helvetica"/>
              <a:cs typeface="Helvetica"/>
            </a:endParaRPr>
          </a:p>
          <a:p>
            <a:pPr algn="ctr"/>
            <a:r>
              <a:rPr lang="en-US" sz="3200" spc="300" dirty="0" smtClean="0">
                <a:solidFill>
                  <a:schemeClr val="bg1"/>
                </a:solidFill>
                <a:latin typeface="Helvetica"/>
                <a:cs typeface="Helvetica"/>
              </a:rPr>
              <a:t>ERA </a:t>
            </a:r>
            <a:r>
              <a:rPr lang="en-US" sz="2400" spc="300" dirty="0">
                <a:solidFill>
                  <a:schemeClr val="bg1"/>
                </a:solidFill>
                <a:latin typeface="Helvetica"/>
                <a:cs typeface="Helvetica"/>
              </a:rPr>
              <a:t>IN </a:t>
            </a:r>
            <a:r>
              <a:rPr lang="en-US" sz="3200" spc="300" dirty="0">
                <a:solidFill>
                  <a:schemeClr val="bg1"/>
                </a:solidFill>
                <a:latin typeface="Helvetica"/>
                <a:cs typeface="Helvetica"/>
              </a:rPr>
              <a:t>NC</a:t>
            </a:r>
          </a:p>
          <a:p>
            <a:pPr algn="ctr"/>
            <a:endParaRPr lang="en-US" sz="2400" spc="300" dirty="0">
              <a:solidFill>
                <a:schemeClr val="bg1"/>
              </a:solidFill>
              <a:latin typeface="Helvetica"/>
              <a:cs typeface="Helvetica"/>
            </a:endParaRPr>
          </a:p>
          <a:p>
            <a:pPr algn="ctr"/>
            <a:endParaRPr lang="en-US" sz="2400" spc="300" dirty="0">
              <a:solidFill>
                <a:schemeClr val="bg1"/>
              </a:solidFill>
              <a:latin typeface="Helvetica"/>
              <a:cs typeface="Helvetica"/>
            </a:endParaRPr>
          </a:p>
          <a:p>
            <a:pPr algn="ctr"/>
            <a:r>
              <a:rPr lang="en-US" spc="300" dirty="0">
                <a:solidFill>
                  <a:schemeClr val="bg1"/>
                </a:solidFill>
                <a:latin typeface="Helvetica"/>
                <a:cs typeface="Helvetica"/>
              </a:rPr>
              <a:t>Sen. Floyd </a:t>
            </a:r>
            <a:r>
              <a:rPr lang="en-US" spc="300" dirty="0" err="1">
                <a:solidFill>
                  <a:schemeClr val="bg1"/>
                </a:solidFill>
                <a:latin typeface="Helvetica"/>
                <a:cs typeface="Helvetica"/>
              </a:rPr>
              <a:t>McKissick</a:t>
            </a:r>
            <a:endParaRPr lang="en-US" spc="300" dirty="0">
              <a:solidFill>
                <a:schemeClr val="bg1"/>
              </a:solidFill>
              <a:latin typeface="Helvetica"/>
              <a:cs typeface="Helvetica"/>
            </a:endParaRPr>
          </a:p>
          <a:p>
            <a:pPr algn="ctr"/>
            <a:r>
              <a:rPr lang="en-US" spc="300" dirty="0">
                <a:solidFill>
                  <a:schemeClr val="bg1"/>
                </a:solidFill>
                <a:latin typeface="Helvetica"/>
                <a:cs typeface="Helvetica"/>
              </a:rPr>
              <a:t>and</a:t>
            </a:r>
          </a:p>
          <a:p>
            <a:pPr algn="ctr"/>
            <a:r>
              <a:rPr lang="en-US" spc="300" dirty="0">
                <a:solidFill>
                  <a:schemeClr val="bg1"/>
                </a:solidFill>
                <a:latin typeface="Helvetica"/>
                <a:cs typeface="Helvetica"/>
              </a:rPr>
              <a:t>Rep. Carla Cunningham</a:t>
            </a:r>
          </a:p>
          <a:p>
            <a:pPr algn="ctr"/>
            <a:r>
              <a:rPr lang="en-US" spc="300" dirty="0">
                <a:solidFill>
                  <a:schemeClr val="bg1"/>
                </a:solidFill>
                <a:latin typeface="Helvetica"/>
                <a:cs typeface="Helvetica"/>
              </a:rPr>
              <a:t>will introduce</a:t>
            </a:r>
          </a:p>
          <a:p>
            <a:pPr algn="ctr"/>
            <a:r>
              <a:rPr lang="en-US" spc="300" dirty="0">
                <a:solidFill>
                  <a:schemeClr val="bg1"/>
                </a:solidFill>
                <a:latin typeface="Helvetica"/>
                <a:cs typeface="Helvetica"/>
              </a:rPr>
              <a:t>ERA bill</a:t>
            </a:r>
          </a:p>
          <a:p>
            <a:pPr algn="ctr"/>
            <a:r>
              <a:rPr lang="en-US" spc="300" dirty="0">
                <a:solidFill>
                  <a:schemeClr val="bg1"/>
                </a:solidFill>
                <a:latin typeface="Helvetica"/>
                <a:cs typeface="Helvetica"/>
              </a:rPr>
              <a:t>in 2017 session of GA</a:t>
            </a:r>
          </a:p>
          <a:p>
            <a:pPr algn="ctr"/>
            <a:endParaRPr lang="en-US" spc="300" dirty="0">
              <a:solidFill>
                <a:schemeClr val="bg1"/>
              </a:solidFill>
              <a:latin typeface="Helvetica"/>
              <a:cs typeface="Helvetica"/>
            </a:endParaRPr>
          </a:p>
          <a:p>
            <a:pPr algn="ctr"/>
            <a:endParaRPr lang="en-US" spc="300" dirty="0">
              <a:solidFill>
                <a:schemeClr val="bg1"/>
              </a:solidFill>
              <a:latin typeface="Helvetica"/>
              <a:cs typeface="Helvetica"/>
            </a:endParaRPr>
          </a:p>
          <a:p>
            <a:pPr algn="ctr"/>
            <a:r>
              <a:rPr lang="en-US" spc="300" dirty="0">
                <a:solidFill>
                  <a:schemeClr val="bg1"/>
                </a:solidFill>
                <a:latin typeface="Helvetica"/>
                <a:cs typeface="Helvetica"/>
              </a:rPr>
              <a:t>THIS IS WHY</a:t>
            </a:r>
          </a:p>
          <a:p>
            <a:pPr algn="ctr"/>
            <a:r>
              <a:rPr lang="en-US" spc="300" dirty="0">
                <a:solidFill>
                  <a:schemeClr val="bg1"/>
                </a:solidFill>
                <a:latin typeface="Helvetica"/>
                <a:cs typeface="Helvetica"/>
              </a:rPr>
              <a:t>YOUR RESOLUTION</a:t>
            </a:r>
          </a:p>
          <a:p>
            <a:pPr algn="ctr"/>
            <a:r>
              <a:rPr lang="en-US" spc="300" dirty="0">
                <a:solidFill>
                  <a:schemeClr val="bg1"/>
                </a:solidFill>
                <a:latin typeface="Helvetica"/>
                <a:cs typeface="Helvetica"/>
              </a:rPr>
              <a:t>IS SO IMPORTANT</a:t>
            </a:r>
            <a:r>
              <a:rPr lang="en-US" spc="300" dirty="0" smtClean="0">
                <a:solidFill>
                  <a:schemeClr val="bg1"/>
                </a:solidFill>
                <a:latin typeface="Helvetica"/>
                <a:cs typeface="Helvetica"/>
              </a:rPr>
              <a:t>!</a:t>
            </a:r>
          </a:p>
          <a:p>
            <a:pPr algn="ctr"/>
            <a:endParaRPr lang="en-US" spc="300" dirty="0">
              <a:solidFill>
                <a:schemeClr val="bg1"/>
              </a:solidFill>
              <a:latin typeface="Helvetica"/>
              <a:cs typeface="Helvetica"/>
            </a:endParaRPr>
          </a:p>
          <a:p>
            <a:pPr algn="ctr"/>
            <a:endParaRPr lang="en-US" spc="300" dirty="0" smtClean="0">
              <a:solidFill>
                <a:schemeClr val="bg1"/>
              </a:solidFill>
              <a:latin typeface="Helvetica"/>
              <a:cs typeface="Helvetica"/>
            </a:endParaRPr>
          </a:p>
          <a:p>
            <a:pPr algn="ctr"/>
            <a:endParaRPr lang="en-US" spc="300" dirty="0">
              <a:solidFill>
                <a:schemeClr val="bg1"/>
              </a:solidFill>
              <a:latin typeface="Helvetica"/>
              <a:cs typeface="Helvetica"/>
            </a:endParaRPr>
          </a:p>
          <a:p>
            <a:pPr algn="ctr"/>
            <a:endParaRPr lang="en-US" spc="300" dirty="0" smtClean="0">
              <a:solidFill>
                <a:schemeClr val="bg1"/>
              </a:solidFill>
              <a:latin typeface="Helvetica"/>
              <a:cs typeface="Helvetica"/>
            </a:endParaRPr>
          </a:p>
          <a:p>
            <a:pPr algn="ctr"/>
            <a:endParaRPr lang="en-US" spc="300" dirty="0">
              <a:solidFill>
                <a:schemeClr val="bg1"/>
              </a:solidFill>
              <a:latin typeface="Helvetica"/>
              <a:cs typeface="Helvetica"/>
            </a:endParaRPr>
          </a:p>
          <a:p>
            <a:pPr algn="ctr"/>
            <a:endParaRPr lang="en-US" spc="300" dirty="0">
              <a:solidFill>
                <a:schemeClr val="bg1"/>
              </a:solidFill>
              <a:latin typeface="Helvetica"/>
              <a:cs typeface="Helvetica"/>
            </a:endParaRPr>
          </a:p>
          <a:p>
            <a:pPr algn="ctr"/>
            <a:endParaRPr lang="en-US" sz="2400" spc="300" dirty="0">
              <a:solidFill>
                <a:schemeClr val="bg1"/>
              </a:solidFill>
              <a:latin typeface="Helvetica"/>
              <a:cs typeface="Helvetica"/>
            </a:endParaRPr>
          </a:p>
          <a:p>
            <a:endParaRPr lang="en-US" dirty="0"/>
          </a:p>
          <a:p>
            <a:endParaRPr lang="en-US" dirty="0"/>
          </a:p>
        </p:txBody>
      </p:sp>
    </p:spTree>
    <p:extLst>
      <p:ext uri="{BB962C8B-B14F-4D97-AF65-F5344CB8AC3E}">
        <p14:creationId xmlns:p14="http://schemas.microsoft.com/office/powerpoint/2010/main" val="321043261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10072" y="0"/>
            <a:ext cx="4633928" cy="6858000"/>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318528" y="429360"/>
            <a:ext cx="3158067" cy="5622051"/>
          </a:xfrm>
          <a:prstGeom prst="rect">
            <a:avLst/>
          </a:prstGeom>
          <a:noFill/>
        </p:spPr>
        <p:txBody>
          <a:bodyPr wrap="square" rtlCol="0">
            <a:spAutoFit/>
          </a:bodyPr>
          <a:lstStyle/>
          <a:p>
            <a:pPr algn="ctr">
              <a:lnSpc>
                <a:spcPct val="120000"/>
              </a:lnSpc>
            </a:pPr>
            <a:r>
              <a:rPr lang="en-US" sz="2000" spc="300" dirty="0" smtClean="0">
                <a:solidFill>
                  <a:schemeClr val="bg1"/>
                </a:solidFill>
                <a:latin typeface="Helvetica"/>
                <a:cs typeface="Helvetica"/>
              </a:rPr>
              <a:t>We hope the Town of Duck will issue a resolution in support of the</a:t>
            </a:r>
          </a:p>
          <a:p>
            <a:pPr algn="ctr">
              <a:lnSpc>
                <a:spcPct val="120000"/>
              </a:lnSpc>
            </a:pPr>
            <a:r>
              <a:rPr lang="en-US" sz="2000" spc="300" dirty="0" smtClean="0">
                <a:solidFill>
                  <a:schemeClr val="bg1"/>
                </a:solidFill>
                <a:latin typeface="Helvetica"/>
                <a:cs typeface="Helvetica"/>
              </a:rPr>
              <a:t>Equal Rights</a:t>
            </a:r>
          </a:p>
          <a:p>
            <a:pPr algn="ctr">
              <a:lnSpc>
                <a:spcPct val="120000"/>
              </a:lnSpc>
            </a:pPr>
            <a:r>
              <a:rPr lang="en-US" sz="2000" spc="300" dirty="0" smtClean="0">
                <a:solidFill>
                  <a:schemeClr val="bg1"/>
                </a:solidFill>
                <a:latin typeface="Helvetica"/>
                <a:cs typeface="Helvetica"/>
              </a:rPr>
              <a:t>Amendment.</a:t>
            </a:r>
          </a:p>
          <a:p>
            <a:pPr algn="ctr">
              <a:lnSpc>
                <a:spcPct val="120000"/>
              </a:lnSpc>
            </a:pPr>
            <a:r>
              <a:rPr lang="en-US" sz="2000" spc="300" dirty="0" smtClean="0">
                <a:solidFill>
                  <a:schemeClr val="bg1"/>
                </a:solidFill>
                <a:latin typeface="Helvetica"/>
                <a:cs typeface="Helvetica"/>
              </a:rPr>
              <a:t>We will present it to the </a:t>
            </a:r>
          </a:p>
          <a:p>
            <a:pPr algn="ctr">
              <a:lnSpc>
                <a:spcPct val="120000"/>
              </a:lnSpc>
            </a:pPr>
            <a:r>
              <a:rPr lang="en-US" sz="2000" spc="300" dirty="0" smtClean="0">
                <a:solidFill>
                  <a:schemeClr val="bg1"/>
                </a:solidFill>
                <a:latin typeface="Helvetica"/>
                <a:cs typeface="Helvetica"/>
              </a:rPr>
              <a:t>General Assembly in Raleigh with pride and determination.</a:t>
            </a:r>
          </a:p>
          <a:p>
            <a:pPr algn="ctr">
              <a:lnSpc>
                <a:spcPct val="120000"/>
              </a:lnSpc>
            </a:pPr>
            <a:endParaRPr lang="en-US" sz="2000" spc="300" dirty="0">
              <a:solidFill>
                <a:schemeClr val="bg1"/>
              </a:solidFill>
              <a:latin typeface="Helvetica"/>
              <a:cs typeface="Helvetica"/>
            </a:endParaRPr>
          </a:p>
          <a:p>
            <a:pPr algn="ctr">
              <a:lnSpc>
                <a:spcPct val="120000"/>
              </a:lnSpc>
            </a:pPr>
            <a:r>
              <a:rPr lang="en-US" sz="2000" spc="300" dirty="0" smtClean="0">
                <a:solidFill>
                  <a:schemeClr val="bg1"/>
                </a:solidFill>
                <a:latin typeface="Helvetica"/>
                <a:cs typeface="Helvetica"/>
              </a:rPr>
              <a:t>Thank you!</a:t>
            </a:r>
          </a:p>
          <a:p>
            <a:pPr algn="ctr">
              <a:lnSpc>
                <a:spcPct val="120000"/>
              </a:lnSpc>
            </a:pPr>
            <a:endParaRPr lang="en-US" sz="2000" spc="300" dirty="0">
              <a:solidFill>
                <a:schemeClr val="bg1"/>
              </a:solidFill>
              <a:latin typeface="Helvetica"/>
              <a:cs typeface="Helvetica"/>
            </a:endParaRPr>
          </a:p>
        </p:txBody>
      </p:sp>
      <p:pic>
        <p:nvPicPr>
          <p:cNvPr id="7" name="Picture 6" descr="iPhone_iPad.jpg"/>
          <p:cNvPicPr>
            <a:picLocks noChangeAspect="1"/>
          </p:cNvPicPr>
          <p:nvPr/>
        </p:nvPicPr>
        <p:blipFill>
          <a:blip r:embed="rId3"/>
          <a:srcRect l="36113" t="12857" r="15047" b="4286"/>
          <a:stretch>
            <a:fillRect/>
          </a:stretch>
        </p:blipFill>
        <p:spPr>
          <a:xfrm>
            <a:off x="0" y="142266"/>
            <a:ext cx="4510072" cy="6715734"/>
          </a:xfrm>
          <a:prstGeom prst="rect">
            <a:avLst/>
          </a:prstGeom>
        </p:spPr>
      </p:pic>
      <p:pic>
        <p:nvPicPr>
          <p:cNvPr id="6" name="Picture 5" descr="Screen Shot 2017-01-07 at 5.39.3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21214" cy="6858000"/>
          </a:xfrm>
          <a:prstGeom prst="rect">
            <a:avLst/>
          </a:prstGeom>
        </p:spPr>
      </p:pic>
      <p:pic>
        <p:nvPicPr>
          <p:cNvPr id="2" name="Picture 1" descr="ERA_green-blu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1741" y="5814310"/>
            <a:ext cx="2726048" cy="876882"/>
          </a:xfrm>
          <a:prstGeom prst="rect">
            <a:avLst/>
          </a:prstGeom>
        </p:spPr>
      </p:pic>
    </p:spTree>
    <p:extLst>
      <p:ext uri="{BB962C8B-B14F-4D97-AF65-F5344CB8AC3E}">
        <p14:creationId xmlns:p14="http://schemas.microsoft.com/office/powerpoint/2010/main" val="270968018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183</TotalTime>
  <Words>1167</Words>
  <Application>Microsoft Macintosh PowerPoint</Application>
  <PresentationFormat>On-screen Show (4:3)</PresentationFormat>
  <Paragraphs>195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LPNY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Lotas</dc:creator>
  <cp:lastModifiedBy>Judy Lotas</cp:lastModifiedBy>
  <cp:revision>25</cp:revision>
  <dcterms:created xsi:type="dcterms:W3CDTF">2017-01-07T22:48:02Z</dcterms:created>
  <dcterms:modified xsi:type="dcterms:W3CDTF">2017-02-02T23:40:03Z</dcterms:modified>
</cp:coreProperties>
</file>