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ri Bunton" initials="LB" lastIdx="4" clrIdx="0"/>
  <p:cmAuthor id="2" name="Shurtleff, Kate Jacquelyn" initials="SKJ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76"/>
    <p:restoredTop sz="93730"/>
  </p:normalViewPr>
  <p:slideViewPr>
    <p:cSldViewPr snapToGrid="0">
      <p:cViewPr>
        <p:scale>
          <a:sx n="105" d="100"/>
          <a:sy n="105" d="100"/>
        </p:scale>
        <p:origin x="0" y="7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39E3A88D-FA9C-4150-8AB0-99F15D5A4094}"/>
    <pc:docChg chg="modSld">
      <pc:chgData name="" userId="" providerId="" clId="Web-{39E3A88D-FA9C-4150-8AB0-99F15D5A4094}" dt="2019-06-26T15:12:32.962" v="0" actId="20577"/>
      <pc:docMkLst>
        <pc:docMk/>
      </pc:docMkLst>
      <pc:sldChg chg="modSp">
        <pc:chgData name="" userId="" providerId="" clId="Web-{39E3A88D-FA9C-4150-8AB0-99F15D5A4094}" dt="2019-06-26T15:12:32.962" v="0" actId="20577"/>
        <pc:sldMkLst>
          <pc:docMk/>
          <pc:sldMk cId="0" sldId="261"/>
        </pc:sldMkLst>
        <pc:spChg chg="mod">
          <ac:chgData name="" userId="" providerId="" clId="Web-{39E3A88D-FA9C-4150-8AB0-99F15D5A4094}" dt="2019-06-26T15:12:32.962" v="0" actId="20577"/>
          <ac:spMkLst>
            <pc:docMk/>
            <pc:sldMk cId="0" sldId="261"/>
            <ac:spMk id="89" creationId="{00000000-0000-0000-0000-000000000000}"/>
          </ac:spMkLst>
        </pc:spChg>
      </pc:sldChg>
    </pc:docChg>
  </pc:docChgLst>
  <pc:docChgLst>
    <pc:chgData clId="Web-{5AFC577A-6D20-4A33-BC36-66345AB0A9EA}"/>
    <pc:docChg chg="modSld">
      <pc:chgData name="" userId="" providerId="" clId="Web-{5AFC577A-6D20-4A33-BC36-66345AB0A9EA}" dt="2019-06-26T15:19:43.167" v="5" actId="1076"/>
      <pc:docMkLst>
        <pc:docMk/>
      </pc:docMkLst>
      <pc:sldChg chg="modSp">
        <pc:chgData name="" userId="" providerId="" clId="Web-{5AFC577A-6D20-4A33-BC36-66345AB0A9EA}" dt="2019-06-26T15:17:57.448" v="1" actId="20577"/>
        <pc:sldMkLst>
          <pc:docMk/>
          <pc:sldMk cId="0" sldId="259"/>
        </pc:sldMkLst>
        <pc:spChg chg="mod">
          <ac:chgData name="" userId="" providerId="" clId="Web-{5AFC577A-6D20-4A33-BC36-66345AB0A9EA}" dt="2019-06-26T15:17:57.448" v="1" actId="20577"/>
          <ac:spMkLst>
            <pc:docMk/>
            <pc:sldMk cId="0" sldId="259"/>
            <ac:spMk id="74" creationId="{00000000-0000-0000-0000-000000000000}"/>
          </ac:spMkLst>
        </pc:spChg>
      </pc:sldChg>
      <pc:sldChg chg="modSp">
        <pc:chgData name="" userId="" providerId="" clId="Web-{5AFC577A-6D20-4A33-BC36-66345AB0A9EA}" dt="2019-06-26T15:18:27.308" v="2" actId="1076"/>
        <pc:sldMkLst>
          <pc:docMk/>
          <pc:sldMk cId="0" sldId="264"/>
        </pc:sldMkLst>
        <pc:spChg chg="mod">
          <ac:chgData name="" userId="" providerId="" clId="Web-{5AFC577A-6D20-4A33-BC36-66345AB0A9EA}" dt="2019-06-26T15:18:27.308" v="2" actId="1076"/>
          <ac:spMkLst>
            <pc:docMk/>
            <pc:sldMk cId="0" sldId="264"/>
            <ac:spMk id="109" creationId="{00000000-0000-0000-0000-000000000000}"/>
          </ac:spMkLst>
        </pc:spChg>
      </pc:sldChg>
      <pc:sldChg chg="modSp">
        <pc:chgData name="" userId="" providerId="" clId="Web-{5AFC577A-6D20-4A33-BC36-66345AB0A9EA}" dt="2019-06-26T15:19:43.167" v="5" actId="1076"/>
        <pc:sldMkLst>
          <pc:docMk/>
          <pc:sldMk cId="0" sldId="266"/>
        </pc:sldMkLst>
        <pc:spChg chg="mod">
          <ac:chgData name="" userId="" providerId="" clId="Web-{5AFC577A-6D20-4A33-BC36-66345AB0A9EA}" dt="2019-06-26T15:19:34.495" v="3" actId="1076"/>
          <ac:spMkLst>
            <pc:docMk/>
            <pc:sldMk cId="0" sldId="266"/>
            <ac:spMk id="123" creationId="{00000000-0000-0000-0000-000000000000}"/>
          </ac:spMkLst>
        </pc:spChg>
        <pc:spChg chg="mod">
          <ac:chgData name="" userId="" providerId="" clId="Web-{5AFC577A-6D20-4A33-BC36-66345AB0A9EA}" dt="2019-06-26T15:19:37.246" v="4" actId="1076"/>
          <ac:spMkLst>
            <pc:docMk/>
            <pc:sldMk cId="0" sldId="266"/>
            <ac:spMk id="124" creationId="{00000000-0000-0000-0000-000000000000}"/>
          </ac:spMkLst>
        </pc:spChg>
        <pc:spChg chg="mod">
          <ac:chgData name="" userId="" providerId="" clId="Web-{5AFC577A-6D20-4A33-BC36-66345AB0A9EA}" dt="2019-06-26T15:19:43.167" v="5" actId="1076"/>
          <ac:spMkLst>
            <pc:docMk/>
            <pc:sldMk cId="0" sldId="266"/>
            <ac:spMk id="125" creationId="{00000000-0000-0000-0000-000000000000}"/>
          </ac:spMkLst>
        </pc:spChg>
      </pc:sldChg>
    </pc:docChg>
  </pc:docChgLst>
  <pc:docChgLst>
    <pc:chgData clId="Web-{D9E47BF3-44AF-4151-999B-B7BF5B832407}"/>
    <pc:docChg chg="modSld">
      <pc:chgData name="" userId="" providerId="" clId="Web-{D9E47BF3-44AF-4151-999B-B7BF5B832407}" dt="2019-06-26T15:22:49.535" v="16" actId="1076"/>
      <pc:docMkLst>
        <pc:docMk/>
      </pc:docMkLst>
      <pc:sldChg chg="modSp delCm">
        <pc:chgData name="" userId="" providerId="" clId="Web-{D9E47BF3-44AF-4151-999B-B7BF5B832407}" dt="2019-06-26T15:22:49.535" v="16" actId="1076"/>
        <pc:sldMkLst>
          <pc:docMk/>
          <pc:sldMk cId="0" sldId="266"/>
        </pc:sldMkLst>
        <pc:spChg chg="mod">
          <ac:chgData name="" userId="" providerId="" clId="Web-{D9E47BF3-44AF-4151-999B-B7BF5B832407}" dt="2019-06-26T15:22:44.582" v="15" actId="1076"/>
          <ac:spMkLst>
            <pc:docMk/>
            <pc:sldMk cId="0" sldId="266"/>
            <ac:spMk id="124" creationId="{00000000-0000-0000-0000-000000000000}"/>
          </ac:spMkLst>
        </pc:spChg>
        <pc:spChg chg="mod">
          <ac:chgData name="" userId="" providerId="" clId="Web-{D9E47BF3-44AF-4151-999B-B7BF5B832407}" dt="2019-06-26T15:22:49.535" v="16" actId="1076"/>
          <ac:spMkLst>
            <pc:docMk/>
            <pc:sldMk cId="0" sldId="266"/>
            <ac:spMk id="125" creationId="{00000000-0000-0000-0000-000000000000}"/>
          </ac:spMkLst>
        </pc:spChg>
      </pc:sldChg>
    </pc:docChg>
  </pc:docChgLst>
  <pc:docChgLst>
    <pc:chgData clId="Web-{D92B1C33-8F30-487F-AE3A-79405C32436D}"/>
    <pc:docChg chg="">
      <pc:chgData name="" userId="" providerId="" clId="Web-{D92B1C33-8F30-487F-AE3A-79405C32436D}" dt="2019-06-26T15:23:42.263" v="2"/>
      <pc:docMkLst>
        <pc:docMk/>
      </pc:docMkLst>
      <pc:sldChg chg="delCm">
        <pc:chgData name="" userId="" providerId="" clId="Web-{D92B1C33-8F30-487F-AE3A-79405C32436D}" dt="2019-06-26T15:23:29.372" v="0"/>
        <pc:sldMkLst>
          <pc:docMk/>
          <pc:sldMk cId="0" sldId="261"/>
        </pc:sldMkLst>
      </pc:sldChg>
      <pc:sldChg chg="delCm">
        <pc:chgData name="" userId="" providerId="" clId="Web-{D92B1C33-8F30-487F-AE3A-79405C32436D}" dt="2019-06-26T15:23:36.341" v="1"/>
        <pc:sldMkLst>
          <pc:docMk/>
          <pc:sldMk cId="0" sldId="263"/>
        </pc:sldMkLst>
      </pc:sldChg>
      <pc:sldChg chg="delCm">
        <pc:chgData name="" userId="" providerId="" clId="Web-{D92B1C33-8F30-487F-AE3A-79405C32436D}" dt="2019-06-26T15:23:42.263" v="2"/>
        <pc:sldMkLst>
          <pc:docMk/>
          <pc:sldMk cId="0" sldId="2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690181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2355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59ad26b56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59ad26b56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398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5974d1d37e_0_4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5974d1d37e_0_4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4542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974d1d37e_0_3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974d1d37e_0_3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274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5b710c919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5b710c919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0033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974d1d37e_0_4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974d1d37e_0_4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1447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5974d1d37e_0_3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5974d1d37e_0_3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3645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5974d1d37e_0_4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5974d1d37e_0_4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225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b710c919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b710c919c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9318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5b710c919c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5b710c919c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2599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b710c919c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5b710c919c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3162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era-nc.or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embership@era-nc.or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info@era-nc.org" TargetMode="External"/><Relationship Id="rId4" Type="http://schemas.openxmlformats.org/officeDocument/2006/relationships/hyperlink" Target="https://www.era-nc.org/wp-content/uploads/2019/06/Guide-for-contacting-members-of-the-NCGA-about-the-ERA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54C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2455138"/>
            <a:ext cx="8520600" cy="125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Passing a Resolution: Campus Organizations</a:t>
            </a:r>
            <a:endParaRPr b="1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31000" y="849025"/>
            <a:ext cx="4682008" cy="112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54C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>
            <a:spLocks noGrp="1"/>
          </p:cNvSpPr>
          <p:nvPr>
            <p:ph type="title"/>
          </p:nvPr>
        </p:nvSpPr>
        <p:spPr>
          <a:xfrm>
            <a:off x="265501" y="1901885"/>
            <a:ext cx="4045200" cy="2031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How </a:t>
            </a:r>
            <a:r>
              <a:rPr lang="en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to prepare a resolution?</a:t>
            </a:r>
            <a:endParaRPr b="1" dirty="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7" name="Google Shape;117;p22"/>
          <p:cNvSpPr txBox="1">
            <a:spLocks noGrp="1"/>
          </p:cNvSpPr>
          <p:nvPr>
            <p:ph type="body" idx="2"/>
          </p:nvPr>
        </p:nvSpPr>
        <p:spPr>
          <a:xfrm>
            <a:off x="4822025" y="139950"/>
            <a:ext cx="4045200" cy="4863600"/>
          </a:xfrm>
          <a:prstGeom prst="rect">
            <a:avLst/>
          </a:prstGeom>
          <a:noFill/>
          <a:ln w="38100" cap="flat" cmpd="sng">
            <a:solidFill>
              <a:srgbClr val="00754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●"/>
            </a:pPr>
            <a:r>
              <a:rPr lang="en" sz="19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The ERA-NC Alliance has a created a resolution template specifically for organizations on your campus.</a:t>
            </a:r>
            <a:endParaRPr lang="en-US" sz="1900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●"/>
            </a:pPr>
            <a:endParaRPr sz="1900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900"/>
              <a:buFont typeface="Raleway"/>
              <a:buChar char="●"/>
            </a:pPr>
            <a:r>
              <a:rPr lang="en" sz="19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Blanks in the template have been labeled for your convenience and only need to be filled with your organization’s information.</a:t>
            </a:r>
            <a:endParaRPr lang="en-US" sz="1900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900"/>
              <a:buFont typeface="Raleway"/>
              <a:buChar char="●"/>
            </a:pPr>
            <a:endParaRPr sz="1900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900"/>
              <a:buFont typeface="Raleway"/>
              <a:buChar char="●"/>
            </a:pPr>
            <a:r>
              <a:rPr lang="en" sz="19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After your president or presiding officer has signed the resolution it can be sent to </a:t>
            </a:r>
            <a:r>
              <a:rPr lang="en-US" sz="19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  <a:hlinkClick r:id="rId3"/>
              </a:rPr>
              <a:t>info@era-nc.org</a:t>
            </a:r>
            <a:r>
              <a:rPr lang="en-US" sz="19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" sz="19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and we will distribute it to legislatures.</a:t>
            </a:r>
            <a:endParaRPr sz="1900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118" name="Google Shape;118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8701" y="700925"/>
            <a:ext cx="3198800" cy="76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54C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>
            <a:spLocks noGrp="1"/>
          </p:cNvSpPr>
          <p:nvPr>
            <p:ph type="title"/>
          </p:nvPr>
        </p:nvSpPr>
        <p:spPr>
          <a:xfrm>
            <a:off x="363655" y="261591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How else can you </a:t>
            </a:r>
            <a:r>
              <a:rPr lang="en-US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be </a:t>
            </a:r>
            <a:r>
              <a:rPr lang="en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involved?</a:t>
            </a:r>
            <a:endParaRPr b="1" dirty="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4" name="Google Shape;124;p23"/>
          <p:cNvSpPr txBox="1">
            <a:spLocks noGrp="1"/>
          </p:cNvSpPr>
          <p:nvPr>
            <p:ph type="body" idx="1"/>
          </p:nvPr>
        </p:nvSpPr>
        <p:spPr>
          <a:xfrm>
            <a:off x="311700" y="880796"/>
            <a:ext cx="41562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aleway"/>
              <a:buChar char="●"/>
            </a:pPr>
            <a:r>
              <a:rPr lang="en-US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Apply to become a L</a:t>
            </a:r>
            <a:r>
              <a:rPr lang="en" b="1" dirty="0" err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ead</a:t>
            </a:r>
            <a:r>
              <a:rPr lang="en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 or </a:t>
            </a:r>
            <a:r>
              <a:rPr lang="en-US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M</a:t>
            </a:r>
            <a:r>
              <a:rPr lang="en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ember </a:t>
            </a:r>
            <a:r>
              <a:rPr lang="en-US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O</a:t>
            </a:r>
            <a:r>
              <a:rPr lang="en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rganization</a:t>
            </a:r>
            <a:endParaRPr b="1" dirty="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aleway"/>
              <a:buChar char="○"/>
            </a:pPr>
            <a:r>
              <a:rPr lang="en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Lead-</a:t>
            </a:r>
            <a:r>
              <a:rPr lang="en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 “</a:t>
            </a:r>
            <a:r>
              <a:rPr lang="en" i="1" dirty="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an organized group which pledges support of the  Alliance’s purpose and objectives and endorses the ERA and/or recognizes it as a legislative priority</a:t>
            </a:r>
            <a:r>
              <a:rPr lang="en-US" i="1" dirty="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.” </a:t>
            </a:r>
            <a:endParaRPr i="1" dirty="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aleway"/>
              <a:buChar char="○"/>
            </a:pPr>
            <a:r>
              <a:rPr lang="en" b="1" dirty="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Member-</a:t>
            </a:r>
            <a:r>
              <a:rPr lang="en-US" b="1" dirty="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“</a:t>
            </a:r>
            <a:r>
              <a:rPr lang="en" i="1" dirty="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an organized group, </a:t>
            </a:r>
            <a:r>
              <a:rPr lang="en-US" i="1" dirty="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often a branch of a Lead Organization,</a:t>
            </a:r>
            <a:r>
              <a:rPr lang="en" i="1" dirty="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 which pledges support of the Alliance’s purpose and objectives</a:t>
            </a:r>
            <a:r>
              <a:rPr lang="en-US" i="1" dirty="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.” </a:t>
            </a:r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aleway"/>
              <a:buChar char="○"/>
            </a:pPr>
            <a:r>
              <a:rPr lang="en-US" dirty="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Applications can be found on the website and can be sent to the VP of Membership at </a:t>
            </a:r>
            <a:r>
              <a:rPr lang="en-US" dirty="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  <a:hlinkClick r:id="rId3"/>
              </a:rPr>
              <a:t>membership@era-nc.org</a:t>
            </a:r>
            <a:endParaRPr dirty="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aleway"/>
              <a:buChar char="●"/>
            </a:pPr>
            <a:r>
              <a:rPr lang="en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Participate in ERA-NC Alliance sponsored events</a:t>
            </a:r>
            <a:endParaRPr lang="en-US" b="1" dirty="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>
              <a:buClr>
                <a:schemeClr val="lt1"/>
              </a:buClr>
              <a:buFont typeface="Raleway"/>
              <a:buChar char="●"/>
            </a:pPr>
            <a:r>
              <a:rPr lang="en-US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Call your Congressional representatives! </a:t>
            </a:r>
            <a:r>
              <a:rPr lang="en-US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  <a:hlinkClick r:id="rId4"/>
              </a:rPr>
              <a:t>Here is a guide.</a:t>
            </a:r>
            <a:endParaRPr lang="en-US" b="1">
              <a:solidFill>
                <a:schemeClr val="lt1"/>
              </a:solidFill>
              <a:latin typeface="Raleway"/>
              <a:ea typeface="Raleway"/>
              <a:cs typeface="Raleway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aleway"/>
              <a:buChar char="●"/>
            </a:pPr>
            <a:endParaRPr b="1" dirty="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b="1" dirty="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5" name="Google Shape;125;p23"/>
          <p:cNvSpPr txBox="1">
            <a:spLocks noGrp="1"/>
          </p:cNvSpPr>
          <p:nvPr>
            <p:ph type="body" idx="2"/>
          </p:nvPr>
        </p:nvSpPr>
        <p:spPr>
          <a:xfrm>
            <a:off x="4806423" y="880796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aleway"/>
              <a:buChar char="●"/>
            </a:pPr>
            <a:r>
              <a:rPr lang="en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Incorporate advocacy for the Equal Rights Amendment into your organization’s efforts</a:t>
            </a:r>
            <a:endParaRPr b="1" dirty="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aleway"/>
              <a:buChar char="●"/>
            </a:pPr>
            <a:r>
              <a:rPr lang="en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Educate your members and campus about the importance of the ERA</a:t>
            </a:r>
            <a:endParaRPr b="1" dirty="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aleway"/>
              <a:buChar char="●"/>
            </a:pPr>
            <a:r>
              <a:rPr lang="en" b="1" u="sng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Follow us on </a:t>
            </a:r>
            <a:r>
              <a:rPr lang="en-US" b="1" u="sng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Social Media</a:t>
            </a:r>
            <a:r>
              <a:rPr lang="en" b="1" u="sng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!</a:t>
            </a:r>
            <a:r>
              <a:rPr lang="en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endParaRPr lang="en-US" b="1" dirty="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lvl="1" indent="-317500">
              <a:spcBef>
                <a:spcPts val="0"/>
              </a:spcBef>
              <a:buClr>
                <a:schemeClr val="lt1"/>
              </a:buClr>
              <a:buSzPts val="1400"/>
              <a:buFont typeface="Raleway"/>
              <a:buChar char="●"/>
            </a:pPr>
            <a:r>
              <a:rPr lang="en-US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Instagram: </a:t>
            </a:r>
            <a:r>
              <a:rPr lang="en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era</a:t>
            </a:r>
            <a:r>
              <a:rPr lang="en-US" b="1" u="sng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_</a:t>
            </a:r>
            <a:r>
              <a:rPr lang="en" b="1" dirty="0" err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ncalliance</a:t>
            </a:r>
            <a:r>
              <a:rPr lang="en-US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</a:p>
          <a:p>
            <a:pPr lvl="1" indent="-317500">
              <a:spcBef>
                <a:spcPts val="0"/>
              </a:spcBef>
              <a:buClr>
                <a:schemeClr val="lt1"/>
              </a:buClr>
              <a:buSzPts val="1400"/>
              <a:buFont typeface="Raleway"/>
              <a:buChar char="●"/>
            </a:pPr>
            <a:r>
              <a:rPr lang="en-US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Facebook: ERA NC Alliance </a:t>
            </a:r>
          </a:p>
          <a:p>
            <a:pPr lvl="1" indent="-317500">
              <a:spcBef>
                <a:spcPts val="0"/>
              </a:spcBef>
              <a:buClr>
                <a:schemeClr val="lt1"/>
              </a:buClr>
              <a:buSzPts val="1400"/>
              <a:buFont typeface="Raleway"/>
              <a:buChar char="●"/>
            </a:pPr>
            <a:r>
              <a:rPr lang="en-US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Twitter: ERA_NC</a:t>
            </a:r>
            <a:endParaRPr b="1" dirty="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Want more information? The Alliance is more than happy to answer any questions you or your organization might have. Email us at </a:t>
            </a:r>
            <a:r>
              <a:rPr lang="en" b="1" u="sng" dirty="0">
                <a:solidFill>
                  <a:srgbClr val="FFFF00"/>
                </a:solidFill>
                <a:latin typeface="Raleway"/>
                <a:ea typeface="Raleway"/>
                <a:cs typeface="Raleway"/>
                <a:sym typeface="Raleway"/>
                <a:hlinkClick r:id="rId5"/>
              </a:rPr>
              <a:t>info@era-nc.org</a:t>
            </a:r>
            <a:r>
              <a:rPr lang="en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 and feel free to visit our website era-</a:t>
            </a:r>
            <a:r>
              <a:rPr lang="en" b="1" dirty="0" err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nc.org</a:t>
            </a:r>
            <a:r>
              <a:rPr lang="en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.</a:t>
            </a:r>
            <a:endParaRPr b="1" dirty="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b="1" dirty="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54C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265500" y="2007175"/>
            <a:ext cx="4045200" cy="2031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The Equal Rights Amendment</a:t>
            </a:r>
            <a:endParaRPr b="1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4822025" y="139950"/>
            <a:ext cx="4045200" cy="4863600"/>
          </a:xfrm>
          <a:prstGeom prst="rect">
            <a:avLst/>
          </a:prstGeom>
          <a:ln w="38100" cap="flat" cmpd="sng">
            <a:solidFill>
              <a:srgbClr val="00754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Section 1. </a:t>
            </a:r>
            <a:r>
              <a:rPr lang="en" sz="200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Equality of rights under the law shall not be denied or abridged by the United States or by any State on account of sex.</a:t>
            </a:r>
            <a:endParaRPr sz="200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Section 2. </a:t>
            </a:r>
            <a:r>
              <a:rPr lang="en" sz="200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The Congress shall have the power to enforce, by appropriate legislation, the provisions of this article.</a:t>
            </a:r>
            <a:endParaRPr sz="200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Section 3.</a:t>
            </a:r>
            <a:r>
              <a:rPr lang="en" sz="200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 This amendment shall take effect two years after the date of ratification.</a:t>
            </a:r>
            <a:endParaRPr sz="200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8701" y="700925"/>
            <a:ext cx="3198800" cy="76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54C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265500" y="1286725"/>
            <a:ext cx="4045200" cy="2031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Brief History</a:t>
            </a:r>
            <a:endParaRPr b="1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2"/>
          </p:nvPr>
        </p:nvSpPr>
        <p:spPr>
          <a:xfrm>
            <a:off x="4822025" y="139950"/>
            <a:ext cx="4045200" cy="4863600"/>
          </a:xfrm>
          <a:prstGeom prst="rect">
            <a:avLst/>
          </a:prstGeom>
          <a:ln w="38100" cap="flat" cmpd="sng">
            <a:solidFill>
              <a:srgbClr val="00754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●"/>
            </a:pPr>
            <a:endParaRPr lang="en-US" sz="2000" b="1" u="sng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●"/>
            </a:pPr>
            <a:r>
              <a:rPr lang="en" sz="2000" b="1" u="sng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1923</a:t>
            </a:r>
            <a:r>
              <a:rPr lang="en" sz="2000" b="1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: </a:t>
            </a:r>
            <a:r>
              <a:rPr lang="en" sz="20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written by Alice Paul</a:t>
            </a:r>
            <a:endParaRPr sz="2000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●"/>
            </a:pPr>
            <a:r>
              <a:rPr lang="en" sz="2000" b="1" u="sng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1972</a:t>
            </a:r>
            <a:r>
              <a:rPr lang="en" sz="2000" b="1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: </a:t>
            </a:r>
            <a:r>
              <a:rPr lang="en" sz="20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passed by Congress with 7 year time limit; sent to states for ratification</a:t>
            </a:r>
            <a:endParaRPr sz="2000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●"/>
            </a:pPr>
            <a:r>
              <a:rPr lang="en" sz="2000" b="1" u="sng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1973</a:t>
            </a:r>
            <a:r>
              <a:rPr lang="en" sz="2000" b="1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: </a:t>
            </a:r>
            <a:r>
              <a:rPr lang="en" sz="20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22 states ratify</a:t>
            </a:r>
            <a:endParaRPr sz="2000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●"/>
            </a:pPr>
            <a:r>
              <a:rPr lang="en" sz="2000" b="1" u="sng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1978</a:t>
            </a:r>
            <a:r>
              <a:rPr lang="en" sz="2000" b="1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: </a:t>
            </a:r>
            <a:r>
              <a:rPr lang="en" sz="20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deadline extended</a:t>
            </a:r>
            <a:endParaRPr sz="2000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●"/>
            </a:pPr>
            <a:r>
              <a:rPr lang="en" sz="2000" b="1" u="sng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1982</a:t>
            </a:r>
            <a:r>
              <a:rPr lang="en" sz="2000" b="1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: </a:t>
            </a:r>
            <a:r>
              <a:rPr lang="en" sz="20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deadline reached with only 35 of the 38 needed</a:t>
            </a:r>
            <a:endParaRPr sz="2000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●"/>
            </a:pPr>
            <a:r>
              <a:rPr lang="en" sz="2000" b="1" u="sng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2014</a:t>
            </a:r>
            <a:r>
              <a:rPr lang="en" sz="2000" b="1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: </a:t>
            </a:r>
            <a:r>
              <a:rPr lang="en" sz="20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renewed fight for the ERA</a:t>
            </a:r>
            <a:endParaRPr sz="2000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●"/>
            </a:pPr>
            <a:r>
              <a:rPr lang="en" sz="2000" b="1" u="sng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2017-2018</a:t>
            </a:r>
            <a:r>
              <a:rPr lang="en" sz="2000" b="1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: </a:t>
            </a:r>
            <a:r>
              <a:rPr lang="en" sz="20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Nevada and Illinois ratify the ERA</a:t>
            </a:r>
            <a:endParaRPr sz="2000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●"/>
            </a:pPr>
            <a:r>
              <a:rPr lang="en" sz="2000" b="1" u="sng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2019</a:t>
            </a:r>
            <a:r>
              <a:rPr lang="en" sz="2000" b="1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: </a:t>
            </a:r>
            <a:r>
              <a:rPr lang="en" sz="20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First congressional hearing in 40 years</a:t>
            </a:r>
            <a:endParaRPr sz="2000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8701" y="700925"/>
            <a:ext cx="3198800" cy="76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54C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265500" y="700925"/>
            <a:ext cx="4045200" cy="3005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The US needs to catch up!</a:t>
            </a:r>
            <a:endParaRPr lang="en-US" sz="3800" b="1" dirty="0">
              <a:solidFill>
                <a:schemeClr val="lt1"/>
              </a:solidFill>
              <a:latin typeface="Raleway"/>
              <a:ea typeface="Raleway"/>
              <a:cs typeface="Raleway"/>
            </a:endParaRPr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2"/>
          </p:nvPr>
        </p:nvSpPr>
        <p:spPr>
          <a:xfrm>
            <a:off x="4822025" y="139950"/>
            <a:ext cx="4045200" cy="4863600"/>
          </a:xfrm>
          <a:prstGeom prst="rect">
            <a:avLst/>
          </a:prstGeom>
          <a:ln w="38100" cap="flat" cmpd="sng">
            <a:solidFill>
              <a:srgbClr val="00754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●"/>
            </a:pPr>
            <a:r>
              <a:rPr lang="en" sz="200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Every constitution written after WWII has some sex equality clause</a:t>
            </a:r>
            <a:endParaRPr sz="200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●"/>
            </a:pPr>
            <a:r>
              <a:rPr lang="en" sz="200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84% of Constitutions around the world guarantee equal rights</a:t>
            </a:r>
            <a:endParaRPr sz="200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●"/>
            </a:pPr>
            <a:r>
              <a:rPr lang="en" sz="200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We boast the oldest, most stable constitution but lack an essential part-the ERA is that part</a:t>
            </a:r>
            <a:endParaRPr sz="200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8701" y="700925"/>
            <a:ext cx="3198800" cy="76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54C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265500" y="1556250"/>
            <a:ext cx="4045200" cy="2031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Aren’t women already equal?</a:t>
            </a:r>
            <a:endParaRPr b="1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2"/>
          </p:nvPr>
        </p:nvSpPr>
        <p:spPr>
          <a:xfrm>
            <a:off x="4822025" y="139950"/>
            <a:ext cx="4045200" cy="4863600"/>
          </a:xfrm>
          <a:prstGeom prst="rect">
            <a:avLst/>
          </a:prstGeom>
          <a:ln w="38100" cap="flat" cmpd="sng">
            <a:solidFill>
              <a:srgbClr val="00754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●"/>
            </a:pPr>
            <a:endParaRPr lang="en-US" sz="2000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●"/>
            </a:pPr>
            <a:r>
              <a:rPr lang="en" sz="20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The only right legally guaranteed to women in the Constitution is the right to vote (19th amendment)</a:t>
            </a:r>
            <a:endParaRPr sz="2000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●"/>
            </a:pPr>
            <a:r>
              <a:rPr lang="en" sz="20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Acts passed by Congress related to sex equality are incomplete, temporary, easily overruled, and weak especially compared to a constitutional amendment.</a:t>
            </a:r>
            <a:endParaRPr sz="2000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●"/>
            </a:pPr>
            <a:r>
              <a:rPr lang="en" sz="20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The only way to ensure lasting legal equality is with a constitutional amendment</a:t>
            </a:r>
            <a:endParaRPr sz="2000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8701" y="700925"/>
            <a:ext cx="3198800" cy="76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54C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265500" y="2138100"/>
            <a:ext cx="4045200" cy="300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Don’t we have the 14th Amendment and the Equal Protection Clause?</a:t>
            </a:r>
            <a:endParaRPr sz="3000" b="1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2"/>
          </p:nvPr>
        </p:nvSpPr>
        <p:spPr>
          <a:xfrm>
            <a:off x="4822025" y="139950"/>
            <a:ext cx="4045200" cy="4863600"/>
          </a:xfrm>
          <a:prstGeom prst="rect">
            <a:avLst/>
          </a:prstGeom>
          <a:ln w="38100" cap="flat" cmpd="sng">
            <a:solidFill>
              <a:srgbClr val="00754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●"/>
            </a:pPr>
            <a:r>
              <a:rPr lang="en" sz="17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“Certainly the Constitution does not require discrimination on the basis of sex. The only issue is whether it prohibits it. It doesn’t.” </a:t>
            </a:r>
            <a:r>
              <a:rPr lang="mr-IN" sz="17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–</a:t>
            </a:r>
            <a:r>
              <a:rPr lang="en-US" sz="1700" b="1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Former Supreme Court </a:t>
            </a:r>
            <a:r>
              <a:rPr lang="en" sz="1700" b="1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Justice Antonin Scalia</a:t>
            </a:r>
            <a:endParaRPr lang="en-US" sz="1700" b="1">
              <a:solidFill>
                <a:srgbClr val="073763"/>
              </a:solidFill>
              <a:latin typeface="Raleway"/>
              <a:ea typeface="Raleway"/>
              <a:cs typeface="Raleway"/>
            </a:endParaRPr>
          </a:p>
          <a:p>
            <a:pPr indent="-355600">
              <a:lnSpc>
                <a:spcPct val="100000"/>
              </a:lnSpc>
              <a:buClr>
                <a:srgbClr val="073763"/>
              </a:buClr>
              <a:buSzPts val="2000"/>
              <a:buFont typeface="Raleway"/>
              <a:buChar char="●"/>
            </a:pPr>
            <a:r>
              <a:rPr lang="en" sz="17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The courts currently use “intermediate scrutiny” when evaluating sex discrimination cases.</a:t>
            </a:r>
            <a:r>
              <a:rPr lang="en-US" sz="17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 </a:t>
            </a:r>
            <a:endParaRPr lang="en-US" sz="1700" dirty="0">
              <a:solidFill>
                <a:srgbClr val="073763"/>
              </a:solidFill>
              <a:latin typeface="Raleway"/>
              <a:ea typeface="Raleway"/>
              <a:cs typeface="Raleway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●"/>
            </a:pPr>
            <a:r>
              <a:rPr lang="en" sz="17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The ERA would force the courts to use the highest level of scrutiny</a:t>
            </a:r>
            <a:r>
              <a:rPr lang="en-US" sz="17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, “strict”,</a:t>
            </a:r>
            <a:r>
              <a:rPr lang="en" sz="17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 used in race and religion cases.</a:t>
            </a:r>
            <a:endParaRPr lang="en-US" sz="1700" dirty="0">
              <a:solidFill>
                <a:srgbClr val="073763"/>
              </a:solidFill>
              <a:latin typeface="Raleway"/>
              <a:ea typeface="Raleway"/>
              <a:cs typeface="Raleway"/>
            </a:endParaRPr>
          </a:p>
          <a:p>
            <a:pPr indent="-355600">
              <a:lnSpc>
                <a:spcPct val="100000"/>
              </a:lnSpc>
              <a:buClr>
                <a:srgbClr val="073763"/>
              </a:buClr>
              <a:buSzPts val="2000"/>
              <a:buFont typeface="Raleway"/>
              <a:buChar char="●"/>
            </a:pPr>
            <a:r>
              <a:rPr lang="en-US" sz="17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Strict scrutiny would make the constitutionality of laws and practices involving distinctions based on sex harder to uphold</a:t>
            </a:r>
            <a:r>
              <a:rPr lang="en-US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.</a:t>
            </a:r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8701" y="700925"/>
            <a:ext cx="3198800" cy="76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54C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265500" y="2007175"/>
            <a:ext cx="4045200" cy="2031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How it would help you </a:t>
            </a:r>
            <a:endParaRPr b="1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2"/>
          </p:nvPr>
        </p:nvSpPr>
        <p:spPr>
          <a:xfrm>
            <a:off x="4822025" y="139950"/>
            <a:ext cx="4045200" cy="4863600"/>
          </a:xfrm>
          <a:prstGeom prst="rect">
            <a:avLst/>
          </a:prstGeom>
          <a:ln w="38100" cap="flat" cmpd="sng">
            <a:solidFill>
              <a:srgbClr val="00754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●"/>
            </a:pPr>
            <a:r>
              <a:rPr lang="en" sz="2000" b="1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Strong legal basis for:</a:t>
            </a:r>
            <a:endParaRPr sz="2000" b="1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○"/>
            </a:pPr>
            <a:r>
              <a:rPr lang="en" sz="20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Equal pay</a:t>
            </a:r>
            <a:endParaRPr sz="2000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○"/>
            </a:pPr>
            <a:r>
              <a:rPr lang="en" sz="20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Sexual and domestic violence protections</a:t>
            </a:r>
            <a:endParaRPr sz="2000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137160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■"/>
            </a:pPr>
            <a:r>
              <a:rPr lang="en" sz="20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Including how it is treated on college campuses</a:t>
            </a:r>
            <a:endParaRPr sz="2000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○"/>
            </a:pPr>
            <a:r>
              <a:rPr lang="en" sz="20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Sex discrimination cases</a:t>
            </a: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○"/>
            </a:pPr>
            <a:r>
              <a:rPr lang="en" sz="20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Pregnancy Discrimination</a:t>
            </a:r>
            <a:endParaRPr sz="2000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●"/>
            </a:pPr>
            <a:r>
              <a:rPr lang="en" sz="2000" b="1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Explicit and nearly permanent legal equality for women</a:t>
            </a:r>
            <a:endParaRPr sz="2000" b="1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8701" y="700925"/>
            <a:ext cx="3198800" cy="76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54C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title"/>
          </p:nvPr>
        </p:nvSpPr>
        <p:spPr>
          <a:xfrm>
            <a:off x="265500" y="2007175"/>
            <a:ext cx="4045200" cy="2031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Efforts in North Carolina</a:t>
            </a:r>
            <a:endParaRPr b="1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3" name="Google Shape;103;p20"/>
          <p:cNvSpPr txBox="1">
            <a:spLocks noGrp="1"/>
          </p:cNvSpPr>
          <p:nvPr>
            <p:ph type="body" idx="2"/>
          </p:nvPr>
        </p:nvSpPr>
        <p:spPr>
          <a:xfrm>
            <a:off x="4822025" y="139950"/>
            <a:ext cx="4045200" cy="4863600"/>
          </a:xfrm>
          <a:prstGeom prst="rect">
            <a:avLst/>
          </a:prstGeom>
          <a:ln w="38100" cap="flat" cmpd="sng">
            <a:solidFill>
              <a:srgbClr val="00754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●"/>
            </a:pPr>
            <a:r>
              <a:rPr lang="en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NC has </a:t>
            </a:r>
            <a:r>
              <a:rPr lang="en" b="1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not</a:t>
            </a:r>
            <a:r>
              <a:rPr lang="en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 ratified the ERA</a:t>
            </a:r>
            <a:endParaRPr lang="en-US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●"/>
            </a:pPr>
            <a:endParaRPr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●"/>
            </a:pPr>
            <a:r>
              <a:rPr lang="en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Bills </a:t>
            </a:r>
            <a:r>
              <a:rPr lang="en-US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introduced</a:t>
            </a:r>
            <a:r>
              <a:rPr lang="en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 in the NC General Assembly long sessions from 2015 to 2019 </a:t>
            </a:r>
            <a:r>
              <a:rPr lang="en-US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for ratification.</a:t>
            </a: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●"/>
            </a:pPr>
            <a:endParaRPr lang="en-US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●"/>
            </a:pPr>
            <a:r>
              <a:rPr lang="en-US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Most recent bills:</a:t>
            </a: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●"/>
            </a:pPr>
            <a:endParaRPr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lvl="1" indent="-355600">
              <a:lnSpc>
                <a:spcPct val="100000"/>
              </a:lnSpc>
              <a:spcBef>
                <a:spcPts val="0"/>
              </a:spcBef>
              <a:buClr>
                <a:srgbClr val="073763"/>
              </a:buClr>
              <a:buSzPts val="2000"/>
              <a:buFont typeface="Raleway"/>
              <a:buChar char="●"/>
            </a:pPr>
            <a:r>
              <a:rPr lang="en" b="1" u="sng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2017</a:t>
            </a:r>
            <a:r>
              <a:rPr lang="en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: Sen. Floyd McKissick &amp; Rep. Carla Cunningham introduced bills into their respective chambers; neither received a committee hearing</a:t>
            </a:r>
            <a:endParaRPr lang="en-US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●"/>
            </a:pPr>
            <a:endParaRPr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lvl="1" indent="-355600">
              <a:lnSpc>
                <a:spcPct val="100000"/>
              </a:lnSpc>
              <a:buClr>
                <a:srgbClr val="073763"/>
              </a:buClr>
              <a:buSzPts val="2000"/>
              <a:buFont typeface="Raleway"/>
              <a:buChar char="●"/>
            </a:pPr>
            <a:r>
              <a:rPr lang="en" b="1" u="sng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2019</a:t>
            </a:r>
            <a:r>
              <a:rPr lang="en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: Sen. McKissick and Rep. Cunningham introduced bills again; both are currently in committee—</a:t>
            </a:r>
            <a:r>
              <a:rPr lang="en-US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SB 184 in the Rules Committee &amp; HB 271 in the Judiciary Committee</a:t>
            </a:r>
            <a:endParaRPr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104" name="Google Shape;10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8701" y="700925"/>
            <a:ext cx="3198800" cy="76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54C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>
            <a:spLocks noGrp="1"/>
          </p:cNvSpPr>
          <p:nvPr>
            <p:ph type="title"/>
          </p:nvPr>
        </p:nvSpPr>
        <p:spPr>
          <a:xfrm>
            <a:off x="265501" y="2432272"/>
            <a:ext cx="4045200" cy="2031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Why your group should pass a resolution</a:t>
            </a:r>
            <a:endParaRPr b="1" dirty="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0" name="Google Shape;110;p21"/>
          <p:cNvSpPr txBox="1">
            <a:spLocks noGrp="1"/>
          </p:cNvSpPr>
          <p:nvPr>
            <p:ph type="body" idx="2"/>
          </p:nvPr>
        </p:nvSpPr>
        <p:spPr>
          <a:xfrm>
            <a:off x="4822025" y="139950"/>
            <a:ext cx="4045200" cy="4863600"/>
          </a:xfrm>
          <a:prstGeom prst="rect">
            <a:avLst/>
          </a:prstGeom>
          <a:ln w="38100" cap="flat" cmpd="sng">
            <a:solidFill>
              <a:srgbClr val="00754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900"/>
              <a:buFont typeface="Raleway"/>
              <a:buChar char="●"/>
            </a:pPr>
            <a:endParaRPr lang="en-US" sz="1900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900"/>
              <a:buFont typeface="Raleway"/>
              <a:buChar char="●"/>
            </a:pPr>
            <a:r>
              <a:rPr lang="en" sz="19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Resolutions show the NC General Assembly and the US Congress how important the ERA is to large numbers of their constituents</a:t>
            </a:r>
            <a:endParaRPr sz="1900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900"/>
              <a:buFont typeface="Raleway"/>
              <a:buChar char="●"/>
            </a:pPr>
            <a:r>
              <a:rPr lang="en" sz="19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By passing a resolution, you are showing formal support for sex and gender equality at all levels: in your organization, on your campus, in your state, and in the nation.</a:t>
            </a:r>
            <a:endParaRPr sz="1900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Raleway"/>
              <a:buChar char="●"/>
            </a:pPr>
            <a:r>
              <a:rPr lang="en" sz="1900" dirty="0">
                <a:solidFill>
                  <a:srgbClr val="073763"/>
                </a:solidFill>
                <a:latin typeface="Raleway"/>
                <a:ea typeface="Raleway"/>
                <a:cs typeface="Raleway"/>
                <a:sym typeface="Raleway"/>
              </a:rPr>
              <a:t>Women makeup over 50% of college students across the nation</a:t>
            </a:r>
            <a:endParaRPr sz="2000" dirty="0">
              <a:solidFill>
                <a:srgbClr val="073763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111" name="Google Shape;11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8701" y="700925"/>
            <a:ext cx="3198800" cy="76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795</Words>
  <Application>Microsoft Office PowerPoint</Application>
  <PresentationFormat>On-screen Show (16:9)</PresentationFormat>
  <Paragraphs>81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Simple Light</vt:lpstr>
      <vt:lpstr>Passing a Resolution: Campus Organizations</vt:lpstr>
      <vt:lpstr>The Equal Rights Amendment</vt:lpstr>
      <vt:lpstr>Brief History</vt:lpstr>
      <vt:lpstr>The US needs to catch up!</vt:lpstr>
      <vt:lpstr>Aren’t women already equal?</vt:lpstr>
      <vt:lpstr>Don’t we have the 14th Amendment and the Equal Protection Clause?</vt:lpstr>
      <vt:lpstr>How it would help you </vt:lpstr>
      <vt:lpstr>Efforts in North Carolina</vt:lpstr>
      <vt:lpstr>  Why your group should pass a resolution</vt:lpstr>
      <vt:lpstr>How to prepare a resolution?</vt:lpstr>
      <vt:lpstr>How else can you be involved?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Passing a Resolution: Campus Organizations</dc:title>
  <cp:lastModifiedBy>Shurtleff, Kate Jacquelyn</cp:lastModifiedBy>
  <cp:revision>22</cp:revision>
  <dcterms:modified xsi:type="dcterms:W3CDTF">2019-06-26T15:23:53Z</dcterms:modified>
</cp:coreProperties>
</file>