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67" r:id="rId2"/>
    <p:sldId id="256" r:id="rId3"/>
    <p:sldId id="277" r:id="rId4"/>
    <p:sldId id="257" r:id="rId5"/>
    <p:sldId id="278" r:id="rId6"/>
    <p:sldId id="258" r:id="rId7"/>
    <p:sldId id="259" r:id="rId8"/>
    <p:sldId id="260" r:id="rId9"/>
    <p:sldId id="261" r:id="rId10"/>
    <p:sldId id="270" r:id="rId11"/>
    <p:sldId id="269" r:id="rId12"/>
    <p:sldId id="262" r:id="rId13"/>
    <p:sldId id="274" r:id="rId14"/>
    <p:sldId id="275" r:id="rId15"/>
    <p:sldId id="271" r:id="rId16"/>
    <p:sldId id="273" r:id="rId17"/>
    <p:sldId id="263" r:id="rId18"/>
    <p:sldId id="272" r:id="rId19"/>
    <p:sldId id="264" r:id="rId20"/>
    <p:sldId id="265" r:id="rId21"/>
    <p:sldId id="26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Bunton" initials="LB" lastIdx="13" clrIdx="0"/>
  <p:cmAuthor id="2" name="Shurtleff, Kate Jacquelyn" initials="SK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94"/>
    <p:restoredTop sz="93730"/>
  </p:normalViewPr>
  <p:slideViewPr>
    <p:cSldViewPr snapToGrid="0">
      <p:cViewPr varScale="1">
        <p:scale>
          <a:sx n="126" d="100"/>
          <a:sy n="126" d="100"/>
        </p:scale>
        <p:origin x="208" y="3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9E3A88D-FA9C-4150-8AB0-99F15D5A4094}"/>
    <pc:docChg chg="modSld">
      <pc:chgData name="" userId="" providerId="" clId="Web-{39E3A88D-FA9C-4150-8AB0-99F15D5A4094}" dt="2019-06-26T15:12:32.962" v="0" actId="20577"/>
      <pc:docMkLst>
        <pc:docMk/>
      </pc:docMkLst>
      <pc:sldChg chg="modSp">
        <pc:chgData name="" userId="" providerId="" clId="Web-{39E3A88D-FA9C-4150-8AB0-99F15D5A4094}" dt="2019-06-26T15:12:32.962" v="0" actId="20577"/>
        <pc:sldMkLst>
          <pc:docMk/>
          <pc:sldMk cId="0" sldId="261"/>
        </pc:sldMkLst>
        <pc:spChg chg="mod">
          <ac:chgData name="" userId="" providerId="" clId="Web-{39E3A88D-FA9C-4150-8AB0-99F15D5A4094}" dt="2019-06-26T15:12:32.962" v="0" actId="20577"/>
          <ac:spMkLst>
            <pc:docMk/>
            <pc:sldMk cId="0" sldId="261"/>
            <ac:spMk id="89" creationId="{00000000-0000-0000-0000-000000000000}"/>
          </ac:spMkLst>
        </pc:spChg>
      </pc:sldChg>
    </pc:docChg>
  </pc:docChgLst>
  <pc:docChgLst>
    <pc:chgData clId="Web-{01A59CAC-3A59-42B4-81D3-5DC520C7FFC8}"/>
    <pc:docChg chg="modSld">
      <pc:chgData name="" userId="" providerId="" clId="Web-{01A59CAC-3A59-42B4-81D3-5DC520C7FFC8}" dt="2019-07-07T22:09:55.640" v="14" actId="20577"/>
      <pc:docMkLst>
        <pc:docMk/>
      </pc:docMkLst>
      <pc:sldChg chg="modSp">
        <pc:chgData name="" userId="" providerId="" clId="Web-{01A59CAC-3A59-42B4-81D3-5DC520C7FFC8}" dt="2019-07-07T22:08:59.984" v="7" actId="20577"/>
        <pc:sldMkLst>
          <pc:docMk/>
          <pc:sldMk cId="1461251841" sldId="272"/>
        </pc:sldMkLst>
        <pc:spChg chg="mod">
          <ac:chgData name="" userId="" providerId="" clId="Web-{01A59CAC-3A59-42B4-81D3-5DC520C7FFC8}" dt="2019-07-07T22:08:59.984" v="7" actId="20577"/>
          <ac:spMkLst>
            <pc:docMk/>
            <pc:sldMk cId="1461251841" sldId="272"/>
            <ac:spMk id="117" creationId="{00000000-0000-0000-0000-000000000000}"/>
          </ac:spMkLst>
        </pc:spChg>
      </pc:sldChg>
      <pc:sldChg chg="modSp">
        <pc:chgData name="" userId="" providerId="" clId="Web-{01A59CAC-3A59-42B4-81D3-5DC520C7FFC8}" dt="2019-07-07T22:08:14.655" v="0" actId="20577"/>
        <pc:sldMkLst>
          <pc:docMk/>
          <pc:sldMk cId="734419689" sldId="273"/>
        </pc:sldMkLst>
        <pc:spChg chg="mod">
          <ac:chgData name="" userId="" providerId="" clId="Web-{01A59CAC-3A59-42B4-81D3-5DC520C7FFC8}" dt="2019-07-07T22:08:14.655" v="0" actId="20577"/>
          <ac:spMkLst>
            <pc:docMk/>
            <pc:sldMk cId="734419689" sldId="273"/>
            <ac:spMk id="117" creationId="{00000000-0000-0000-0000-000000000000}"/>
          </ac:spMkLst>
        </pc:spChg>
      </pc:sldChg>
      <pc:sldChg chg="modSp">
        <pc:chgData name="" userId="" providerId="" clId="Web-{01A59CAC-3A59-42B4-81D3-5DC520C7FFC8}" dt="2019-07-07T22:09:55.640" v="14" actId="20577"/>
        <pc:sldMkLst>
          <pc:docMk/>
          <pc:sldMk cId="513128316" sldId="274"/>
        </pc:sldMkLst>
        <pc:spChg chg="mod">
          <ac:chgData name="" userId="" providerId="" clId="Web-{01A59CAC-3A59-42B4-81D3-5DC520C7FFC8}" dt="2019-07-07T22:09:55.640" v="14" actId="20577"/>
          <ac:spMkLst>
            <pc:docMk/>
            <pc:sldMk cId="513128316" sldId="274"/>
            <ac:spMk id="117" creationId="{00000000-0000-0000-0000-000000000000}"/>
          </ac:spMkLst>
        </pc:spChg>
      </pc:sldChg>
    </pc:docChg>
  </pc:docChgLst>
  <pc:docChgLst>
    <pc:chgData clId="Web-{1E3615B7-51EB-44FE-97B8-34009A4C8226}"/>
    <pc:docChg chg="modSld">
      <pc:chgData name="" userId="" providerId="" clId="Web-{1E3615B7-51EB-44FE-97B8-34009A4C8226}" dt="2019-07-05T02:41:37.142" v="80" actId="1076"/>
      <pc:docMkLst>
        <pc:docMk/>
      </pc:docMkLst>
      <pc:sldChg chg="modSp">
        <pc:chgData name="" userId="" providerId="" clId="Web-{1E3615B7-51EB-44FE-97B8-34009A4C8226}" dt="2019-07-05T02:35:00.391" v="3" actId="20577"/>
        <pc:sldMkLst>
          <pc:docMk/>
          <pc:sldMk cId="0" sldId="256"/>
        </pc:sldMkLst>
        <pc:spChg chg="mod">
          <ac:chgData name="" userId="" providerId="" clId="Web-{1E3615B7-51EB-44FE-97B8-34009A4C8226}" dt="2019-07-05T02:35:00.391" v="3" actId="20577"/>
          <ac:spMkLst>
            <pc:docMk/>
            <pc:sldMk cId="0" sldId="256"/>
            <ac:spMk id="54" creationId="{00000000-0000-0000-0000-000000000000}"/>
          </ac:spMkLst>
        </pc:spChg>
      </pc:sldChg>
      <pc:sldChg chg="modSp">
        <pc:chgData name="" userId="" providerId="" clId="Web-{1E3615B7-51EB-44FE-97B8-34009A4C8226}" dt="2019-07-05T02:36:06.186" v="16" actId="20577"/>
        <pc:sldMkLst>
          <pc:docMk/>
          <pc:sldMk cId="0" sldId="259"/>
        </pc:sldMkLst>
        <pc:spChg chg="mod">
          <ac:chgData name="" userId="" providerId="" clId="Web-{1E3615B7-51EB-44FE-97B8-34009A4C8226}" dt="2019-07-05T02:36:06.186" v="16" actId="20577"/>
          <ac:spMkLst>
            <pc:docMk/>
            <pc:sldMk cId="0" sldId="259"/>
            <ac:spMk id="75" creationId="{00000000-0000-0000-0000-000000000000}"/>
          </ac:spMkLst>
        </pc:spChg>
      </pc:sldChg>
      <pc:sldChg chg="modSp">
        <pc:chgData name="" userId="" providerId="" clId="Web-{1E3615B7-51EB-44FE-97B8-34009A4C8226}" dt="2019-07-05T02:37:18.998" v="36" actId="20577"/>
        <pc:sldMkLst>
          <pc:docMk/>
          <pc:sldMk cId="0" sldId="260"/>
        </pc:sldMkLst>
        <pc:spChg chg="mod">
          <ac:chgData name="" userId="" providerId="" clId="Web-{1E3615B7-51EB-44FE-97B8-34009A4C8226}" dt="2019-07-05T02:37:18.998" v="36" actId="20577"/>
          <ac:spMkLst>
            <pc:docMk/>
            <pc:sldMk cId="0" sldId="260"/>
            <ac:spMk id="82" creationId="{00000000-0000-0000-0000-000000000000}"/>
          </ac:spMkLst>
        </pc:spChg>
      </pc:sldChg>
      <pc:sldChg chg="modSp">
        <pc:chgData name="" userId="" providerId="" clId="Web-{1E3615B7-51EB-44FE-97B8-34009A4C8226}" dt="2019-07-05T02:38:31.030" v="58" actId="20577"/>
        <pc:sldMkLst>
          <pc:docMk/>
          <pc:sldMk cId="0" sldId="261"/>
        </pc:sldMkLst>
        <pc:spChg chg="mod">
          <ac:chgData name="" userId="" providerId="" clId="Web-{1E3615B7-51EB-44FE-97B8-34009A4C8226}" dt="2019-07-05T02:38:31.030" v="58" actId="20577"/>
          <ac:spMkLst>
            <pc:docMk/>
            <pc:sldMk cId="0" sldId="261"/>
            <ac:spMk id="89" creationId="{00000000-0000-0000-0000-000000000000}"/>
          </ac:spMkLst>
        </pc:spChg>
      </pc:sldChg>
      <pc:sldChg chg="delSp modSp">
        <pc:chgData name="" userId="" providerId="" clId="Web-{1E3615B7-51EB-44FE-97B8-34009A4C8226}" dt="2019-07-05T02:39:23.609" v="63" actId="20577"/>
        <pc:sldMkLst>
          <pc:docMk/>
          <pc:sldMk cId="0" sldId="263"/>
        </pc:sldMkLst>
        <pc:spChg chg="del mod">
          <ac:chgData name="" userId="" providerId="" clId="Web-{1E3615B7-51EB-44FE-97B8-34009A4C8226}" dt="2019-07-05T02:38:53.436" v="60"/>
          <ac:spMkLst>
            <pc:docMk/>
            <pc:sldMk cId="0" sldId="263"/>
            <ac:spMk id="2" creationId="{00000000-0000-0000-0000-000000000000}"/>
          </ac:spMkLst>
        </pc:spChg>
        <pc:spChg chg="mod">
          <ac:chgData name="" userId="" providerId="" clId="Web-{1E3615B7-51EB-44FE-97B8-34009A4C8226}" dt="2019-07-05T02:39:23.609" v="63" actId="20577"/>
          <ac:spMkLst>
            <pc:docMk/>
            <pc:sldMk cId="0" sldId="263"/>
            <ac:spMk id="103" creationId="{00000000-0000-0000-0000-000000000000}"/>
          </ac:spMkLst>
        </pc:spChg>
      </pc:sldChg>
      <pc:sldChg chg="modSp">
        <pc:chgData name="" userId="" providerId="" clId="Web-{1E3615B7-51EB-44FE-97B8-34009A4C8226}" dt="2019-07-05T02:41:37.142" v="80" actId="1076"/>
        <pc:sldMkLst>
          <pc:docMk/>
          <pc:sldMk cId="0" sldId="266"/>
        </pc:sldMkLst>
        <pc:spChg chg="mod">
          <ac:chgData name="" userId="" providerId="" clId="Web-{1E3615B7-51EB-44FE-97B8-34009A4C8226}" dt="2019-07-05T02:41:37.142" v="80" actId="1076"/>
          <ac:spMkLst>
            <pc:docMk/>
            <pc:sldMk cId="0" sldId="266"/>
            <ac:spMk id="124" creationId="{00000000-0000-0000-0000-000000000000}"/>
          </ac:spMkLst>
        </pc:spChg>
        <pc:spChg chg="mod">
          <ac:chgData name="" userId="" providerId="" clId="Web-{1E3615B7-51EB-44FE-97B8-34009A4C8226}" dt="2019-07-05T02:41:22.937" v="78" actId="20577"/>
          <ac:spMkLst>
            <pc:docMk/>
            <pc:sldMk cId="0" sldId="266"/>
            <ac:spMk id="125" creationId="{00000000-0000-0000-0000-000000000000}"/>
          </ac:spMkLst>
        </pc:spChg>
      </pc:sldChg>
      <pc:sldChg chg="modSp">
        <pc:chgData name="" userId="" providerId="" clId="Web-{1E3615B7-51EB-44FE-97B8-34009A4C8226}" dt="2019-07-05T02:34:49.388" v="2" actId="20577"/>
        <pc:sldMkLst>
          <pc:docMk/>
          <pc:sldMk cId="1009115853" sldId="267"/>
        </pc:sldMkLst>
        <pc:spChg chg="mod">
          <ac:chgData name="" userId="" providerId="" clId="Web-{1E3615B7-51EB-44FE-97B8-34009A4C8226}" dt="2019-07-05T02:34:49.388" v="2" actId="20577"/>
          <ac:spMkLst>
            <pc:docMk/>
            <pc:sldMk cId="1009115853" sldId="267"/>
            <ac:spMk id="4" creationId="{00000000-0000-0000-0000-000000000000}"/>
          </ac:spMkLst>
        </pc:spChg>
      </pc:sldChg>
    </pc:docChg>
  </pc:docChgLst>
  <pc:docChgLst>
    <pc:chgData clId="Web-{5AFC577A-6D20-4A33-BC36-66345AB0A9EA}"/>
    <pc:docChg chg="modSld">
      <pc:chgData name="" userId="" providerId="" clId="Web-{5AFC577A-6D20-4A33-BC36-66345AB0A9EA}" dt="2019-06-26T15:19:43.167" v="5" actId="1076"/>
      <pc:docMkLst>
        <pc:docMk/>
      </pc:docMkLst>
      <pc:sldChg chg="modSp">
        <pc:chgData name="" userId="" providerId="" clId="Web-{5AFC577A-6D20-4A33-BC36-66345AB0A9EA}" dt="2019-06-26T15:17:57.448" v="1" actId="20577"/>
        <pc:sldMkLst>
          <pc:docMk/>
          <pc:sldMk cId="0" sldId="259"/>
        </pc:sldMkLst>
        <pc:spChg chg="mod">
          <ac:chgData name="" userId="" providerId="" clId="Web-{5AFC577A-6D20-4A33-BC36-66345AB0A9EA}" dt="2019-06-26T15:17:57.448" v="1" actId="20577"/>
          <ac:spMkLst>
            <pc:docMk/>
            <pc:sldMk cId="0" sldId="259"/>
            <ac:spMk id="74" creationId="{00000000-0000-0000-0000-000000000000}"/>
          </ac:spMkLst>
        </pc:spChg>
      </pc:sldChg>
      <pc:sldChg chg="modSp">
        <pc:chgData name="" userId="" providerId="" clId="Web-{5AFC577A-6D20-4A33-BC36-66345AB0A9EA}" dt="2019-06-26T15:18:27.308" v="2" actId="1076"/>
        <pc:sldMkLst>
          <pc:docMk/>
          <pc:sldMk cId="0" sldId="264"/>
        </pc:sldMkLst>
        <pc:spChg chg="mod">
          <ac:chgData name="" userId="" providerId="" clId="Web-{5AFC577A-6D20-4A33-BC36-66345AB0A9EA}" dt="2019-06-26T15:18:27.308" v="2" actId="1076"/>
          <ac:spMkLst>
            <pc:docMk/>
            <pc:sldMk cId="0" sldId="264"/>
            <ac:spMk id="109" creationId="{00000000-0000-0000-0000-000000000000}"/>
          </ac:spMkLst>
        </pc:spChg>
      </pc:sldChg>
      <pc:sldChg chg="modSp">
        <pc:chgData name="" userId="" providerId="" clId="Web-{5AFC577A-6D20-4A33-BC36-66345AB0A9EA}" dt="2019-06-26T15:19:43.167" v="5" actId="1076"/>
        <pc:sldMkLst>
          <pc:docMk/>
          <pc:sldMk cId="0" sldId="266"/>
        </pc:sldMkLst>
        <pc:spChg chg="mod">
          <ac:chgData name="" userId="" providerId="" clId="Web-{5AFC577A-6D20-4A33-BC36-66345AB0A9EA}" dt="2019-06-26T15:19:34.495" v="3" actId="1076"/>
          <ac:spMkLst>
            <pc:docMk/>
            <pc:sldMk cId="0" sldId="266"/>
            <ac:spMk id="123" creationId="{00000000-0000-0000-0000-000000000000}"/>
          </ac:spMkLst>
        </pc:spChg>
        <pc:spChg chg="mod">
          <ac:chgData name="" userId="" providerId="" clId="Web-{5AFC577A-6D20-4A33-BC36-66345AB0A9EA}" dt="2019-06-26T15:19:37.246" v="4" actId="1076"/>
          <ac:spMkLst>
            <pc:docMk/>
            <pc:sldMk cId="0" sldId="266"/>
            <ac:spMk id="124" creationId="{00000000-0000-0000-0000-000000000000}"/>
          </ac:spMkLst>
        </pc:spChg>
        <pc:spChg chg="mod">
          <ac:chgData name="" userId="" providerId="" clId="Web-{5AFC577A-6D20-4A33-BC36-66345AB0A9EA}" dt="2019-06-26T15:19:43.167" v="5" actId="1076"/>
          <ac:spMkLst>
            <pc:docMk/>
            <pc:sldMk cId="0" sldId="266"/>
            <ac:spMk id="125" creationId="{00000000-0000-0000-0000-000000000000}"/>
          </ac:spMkLst>
        </pc:spChg>
      </pc:sldChg>
    </pc:docChg>
  </pc:docChgLst>
  <pc:docChgLst>
    <pc:chgData clId="Web-{D9E47BF3-44AF-4151-999B-B7BF5B832407}"/>
    <pc:docChg chg="modSld">
      <pc:chgData name="" userId="" providerId="" clId="Web-{D9E47BF3-44AF-4151-999B-B7BF5B832407}" dt="2019-06-26T15:22:49.535" v="16" actId="1076"/>
      <pc:docMkLst>
        <pc:docMk/>
      </pc:docMkLst>
      <pc:sldChg chg="modSp delCm">
        <pc:chgData name="" userId="" providerId="" clId="Web-{D9E47BF3-44AF-4151-999B-B7BF5B832407}" dt="2019-06-26T15:22:49.535" v="16" actId="1076"/>
        <pc:sldMkLst>
          <pc:docMk/>
          <pc:sldMk cId="0" sldId="266"/>
        </pc:sldMkLst>
        <pc:spChg chg="mod">
          <ac:chgData name="" userId="" providerId="" clId="Web-{D9E47BF3-44AF-4151-999B-B7BF5B832407}" dt="2019-06-26T15:22:44.582" v="15" actId="1076"/>
          <ac:spMkLst>
            <pc:docMk/>
            <pc:sldMk cId="0" sldId="266"/>
            <ac:spMk id="124" creationId="{00000000-0000-0000-0000-000000000000}"/>
          </ac:spMkLst>
        </pc:spChg>
        <pc:spChg chg="mod">
          <ac:chgData name="" userId="" providerId="" clId="Web-{D9E47BF3-44AF-4151-999B-B7BF5B832407}" dt="2019-06-26T15:22:49.535" v="16" actId="1076"/>
          <ac:spMkLst>
            <pc:docMk/>
            <pc:sldMk cId="0" sldId="266"/>
            <ac:spMk id="125" creationId="{00000000-0000-0000-0000-000000000000}"/>
          </ac:spMkLst>
        </pc:spChg>
      </pc:sldChg>
    </pc:docChg>
  </pc:docChgLst>
  <pc:docChgLst>
    <pc:chgData clId="Web-{D92B1C33-8F30-487F-AE3A-79405C32436D}"/>
    <pc:docChg chg="">
      <pc:chgData name="" userId="" providerId="" clId="Web-{D92B1C33-8F30-487F-AE3A-79405C32436D}" dt="2019-06-26T15:23:42.263" v="2"/>
      <pc:docMkLst>
        <pc:docMk/>
      </pc:docMkLst>
      <pc:sldChg chg="delCm">
        <pc:chgData name="" userId="" providerId="" clId="Web-{D92B1C33-8F30-487F-AE3A-79405C32436D}" dt="2019-06-26T15:23:29.372" v="0"/>
        <pc:sldMkLst>
          <pc:docMk/>
          <pc:sldMk cId="0" sldId="261"/>
        </pc:sldMkLst>
      </pc:sldChg>
      <pc:sldChg chg="delCm">
        <pc:chgData name="" userId="" providerId="" clId="Web-{D92B1C33-8F30-487F-AE3A-79405C32436D}" dt="2019-06-26T15:23:36.341" v="1"/>
        <pc:sldMkLst>
          <pc:docMk/>
          <pc:sldMk cId="0" sldId="263"/>
        </pc:sldMkLst>
      </pc:sldChg>
      <pc:sldChg chg="delCm">
        <pc:chgData name="" userId="" providerId="" clId="Web-{D92B1C33-8F30-487F-AE3A-79405C32436D}" dt="2019-06-26T15:23:42.263" v="2"/>
        <pc:sldMkLst>
          <pc:docMk/>
          <pc:sldMk cId="0"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169018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2355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5324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b710c919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b710c919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9318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0764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813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7038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3193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b710c919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b710c919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2599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6704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b710c919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b710c919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3162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398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974d1d37e_0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974d1d37e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3602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974d1d37e_0_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974d1d37e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454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974d1d37e_0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974d1d37e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274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974d1d37e_0_3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974d1d37e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2035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b710c91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b710c91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003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974d1d37e_0_4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974d1d37e_0_4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144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974d1d37e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974d1d37e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3645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974d1d37e_0_4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974d1d37e_0_4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225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59ad26b5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59ad26b5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626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 TargetMode="External"/><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equalrightsamendment.org/faq.htm" TargetMode="External"/><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hyperlink" Target="https://www.era-nc.org/wp-content/uploads/2019/06/Guide-for-contacting-members-of-the-NCGA-about-the-ERA.pdf" TargetMode="External"/><Relationship Id="rId4" Type="http://schemas.openxmlformats.org/officeDocument/2006/relationships/hyperlink" Target="http://www.era-nc.org/" TargetMode="External"/><Relationship Id="rId5" Type="http://schemas.openxmlformats.org/officeDocument/2006/relationships/hyperlink" Target="http://www.eracoalition.org/" TargetMode="External"/><Relationship Id="rId6" Type="http://schemas.openxmlformats.org/officeDocument/2006/relationships/hyperlink" Target="https://www.alicepaul.org" TargetMode="External"/><Relationship Id="rId7" Type="http://schemas.openxmlformats.org/officeDocument/2006/relationships/hyperlink" Target="mailto:info@era-nc.org" TargetMode="External"/><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54;p13"/>
          <p:cNvSpPr txBox="1">
            <a:spLocks/>
          </p:cNvSpPr>
          <p:nvPr/>
        </p:nvSpPr>
        <p:spPr>
          <a:xfrm>
            <a:off x="311700" y="384803"/>
            <a:ext cx="8520600" cy="125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b="1" dirty="0">
                <a:solidFill>
                  <a:srgbClr val="FF0000"/>
                </a:solidFill>
                <a:latin typeface="Raleway"/>
                <a:ea typeface="Raleway"/>
                <a:cs typeface="Raleway"/>
                <a:sym typeface="Raleway"/>
              </a:rPr>
              <a:t>Thank you! </a:t>
            </a:r>
          </a:p>
        </p:txBody>
      </p:sp>
      <p:sp>
        <p:nvSpPr>
          <p:cNvPr id="4" name="Google Shape;54;p13"/>
          <p:cNvSpPr txBox="1">
            <a:spLocks noGrp="1"/>
          </p:cNvSpPr>
          <p:nvPr>
            <p:ph type="title"/>
          </p:nvPr>
        </p:nvSpPr>
        <p:spPr>
          <a:xfrm>
            <a:off x="311700" y="2455138"/>
            <a:ext cx="8520600" cy="1259400"/>
          </a:xfrm>
          <a:prstGeom prst="rect">
            <a:avLst/>
          </a:prstGeom>
        </p:spPr>
        <p:txBody>
          <a:bodyPr spcFirstLastPara="1" wrap="square" lIns="91425" tIns="91425" rIns="91425" bIns="91425" anchor="ctr" anchorCtr="0">
            <a:noAutofit/>
          </a:bodyPr>
          <a:lstStyle/>
          <a:p>
            <a:pPr lvl="0"/>
            <a:r>
              <a:rPr lang="en-US" sz="2000" b="1" dirty="0">
                <a:solidFill>
                  <a:srgbClr val="FF0000"/>
                </a:solidFill>
                <a:latin typeface="Raleway"/>
                <a:ea typeface="Raleway"/>
                <a:cs typeface="Raleway"/>
                <a:sym typeface="Raleway"/>
              </a:rPr>
              <a:t>This PowerPoint template was developed as a guide for presenting information on the efforts around ratification of the Equal Rights Amendment.  Areas in red text are for your input or indicate a state-specific part of the presentation.  Please modify the presentation as you see fit; this is only a guide for your convenience.  </a:t>
            </a:r>
            <a:br>
              <a:rPr lang="en-US" sz="2000" b="1" dirty="0">
                <a:solidFill>
                  <a:srgbClr val="FF0000"/>
                </a:solidFill>
                <a:latin typeface="Raleway"/>
                <a:ea typeface="Raleway"/>
                <a:cs typeface="Raleway"/>
                <a:sym typeface="Raleway"/>
              </a:rPr>
            </a:br>
            <a:r>
              <a:rPr lang="en-US" sz="2000" b="1" dirty="0">
                <a:solidFill>
                  <a:srgbClr val="FF0000"/>
                </a:solidFill>
                <a:latin typeface="Raleway"/>
                <a:ea typeface="Raleway"/>
                <a:cs typeface="Raleway"/>
                <a:sym typeface="Raleway"/>
              </a:rPr>
              <a:t/>
            </a:r>
            <a:br>
              <a:rPr lang="en-US" sz="2000" b="1" dirty="0">
                <a:solidFill>
                  <a:srgbClr val="FF0000"/>
                </a:solidFill>
                <a:latin typeface="Raleway"/>
                <a:ea typeface="Raleway"/>
                <a:cs typeface="Raleway"/>
                <a:sym typeface="Raleway"/>
              </a:rPr>
            </a:br>
            <a:r>
              <a:rPr lang="en-US" sz="2000" b="1" dirty="0">
                <a:solidFill>
                  <a:srgbClr val="FF0000"/>
                </a:solidFill>
                <a:latin typeface="Raleway"/>
                <a:ea typeface="Raleway"/>
                <a:cs typeface="Raleway"/>
                <a:sym typeface="Raleway"/>
              </a:rPr>
              <a:t>Thank you for your commitment to the ERA!</a:t>
            </a:r>
            <a:endParaRPr sz="2000" b="1" dirty="0">
              <a:solidFill>
                <a:srgbClr val="FF0000"/>
              </a:solidFill>
              <a:latin typeface="Raleway"/>
              <a:ea typeface="Raleway"/>
              <a:cs typeface="Raleway"/>
              <a:sym typeface="Raleway"/>
            </a:endParaRPr>
          </a:p>
        </p:txBody>
      </p:sp>
    </p:spTree>
    <p:extLst>
      <p:ext uri="{BB962C8B-B14F-4D97-AF65-F5344CB8AC3E}">
        <p14:creationId xmlns:p14="http://schemas.microsoft.com/office/powerpoint/2010/main" val="1009115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90188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We need the ERA because</a:t>
            </a:r>
            <a:r>
              <a:rPr lang="mr-IN" b="1" dirty="0">
                <a:solidFill>
                  <a:schemeClr val="bg1"/>
                </a:solidFill>
                <a:latin typeface="Raleway"/>
                <a:ea typeface="Raleway"/>
                <a:cs typeface="Raleway"/>
                <a:sym typeface="Raleway"/>
              </a:rPr>
              <a:t>…</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eaLnBrk="1" hangingPunct="1"/>
            <a:r>
              <a:rPr lang="en-US" sz="1200" dirty="0">
                <a:solidFill>
                  <a:srgbClr val="002060"/>
                </a:solidFill>
                <a:latin typeface="Georgia" pitchFamily="18" charset="0"/>
              </a:rPr>
              <a:t>The Constitution does not guarantee equal rights without regard to a person’s sex. The only right that the Constitution specifically affirms to be equal for women and men is the right to vote (19</a:t>
            </a:r>
            <a:r>
              <a:rPr lang="en-US" sz="1200" baseline="30000" dirty="0">
                <a:solidFill>
                  <a:srgbClr val="002060"/>
                </a:solidFill>
                <a:latin typeface="Georgia" pitchFamily="18" charset="0"/>
              </a:rPr>
              <a:t>th</a:t>
            </a:r>
            <a:r>
              <a:rPr lang="en-US" sz="1200" dirty="0">
                <a:solidFill>
                  <a:srgbClr val="002060"/>
                </a:solidFill>
                <a:latin typeface="Georgia" pitchFamily="18" charset="0"/>
              </a:rPr>
              <a:t> Amendment</a:t>
            </a:r>
            <a:r>
              <a:rPr lang="en-US" sz="1200" i="1" dirty="0">
                <a:solidFill>
                  <a:srgbClr val="002060"/>
                </a:solidFill>
                <a:latin typeface="Georgia" pitchFamily="18" charset="0"/>
              </a:rPr>
              <a:t>, </a:t>
            </a:r>
            <a:r>
              <a:rPr lang="en-US" sz="1200" dirty="0">
                <a:solidFill>
                  <a:srgbClr val="002060"/>
                </a:solidFill>
                <a:latin typeface="Georgia" pitchFamily="18" charset="0"/>
              </a:rPr>
              <a:t>1920).</a:t>
            </a:r>
          </a:p>
          <a:p>
            <a:pPr eaLnBrk="1" hangingPunct="1"/>
            <a:r>
              <a:rPr lang="en-US" sz="1200" dirty="0">
                <a:solidFill>
                  <a:srgbClr val="002060"/>
                </a:solidFill>
                <a:latin typeface="Georgia" pitchFamily="18" charset="0"/>
              </a:rPr>
              <a:t>The 14th Amendment’s equal protection clause has never been interpreted to protect against sex discrimination to the same extent that the ERA would.  </a:t>
            </a:r>
          </a:p>
          <a:p>
            <a:pPr eaLnBrk="1" hangingPunct="1"/>
            <a:r>
              <a:rPr lang="en-US" sz="1200" dirty="0">
                <a:solidFill>
                  <a:srgbClr val="002060"/>
                </a:solidFill>
                <a:latin typeface="Georgia" pitchFamily="18" charset="0"/>
              </a:rPr>
              <a:t>We need a constitutional guarantee of equality to protect against current threats to the significant advances in women’s rights achieved over the past half century. </a:t>
            </a:r>
          </a:p>
          <a:p>
            <a:pPr eaLnBrk="1" hangingPunct="1"/>
            <a:r>
              <a:rPr lang="en-US" sz="1200" dirty="0">
                <a:solidFill>
                  <a:srgbClr val="002060"/>
                </a:solidFill>
                <a:latin typeface="Georgia" pitchFamily="18" charset="0"/>
              </a:rPr>
              <a:t>Without the ERA, women and occasionally men still have to fight long, expensive, and difficult political and legal battles for equal rights under the law.   </a:t>
            </a:r>
          </a:p>
          <a:p>
            <a:pPr eaLnBrk="1" hangingPunct="1"/>
            <a:r>
              <a:rPr lang="en-US" sz="1200" dirty="0">
                <a:solidFill>
                  <a:srgbClr val="002060"/>
                </a:solidFill>
                <a:latin typeface="Georgia" pitchFamily="18" charset="0"/>
              </a:rPr>
              <a:t>We need to improve the standing of the United States globally with respect to equal justice under law, since the governing documents of many other countries, however imperfectly implemented, specifically affirm legal equality of the sexes. </a:t>
            </a:r>
          </a:p>
          <a:p>
            <a:pPr marL="457200" lvl="0" indent="-355600" algn="l" rtl="0">
              <a:lnSpc>
                <a:spcPct val="100000"/>
              </a:lnSpc>
              <a:spcBef>
                <a:spcPts val="0"/>
              </a:spcBef>
              <a:spcAft>
                <a:spcPts val="0"/>
              </a:spcAft>
              <a:buClr>
                <a:srgbClr val="073763"/>
              </a:buClr>
              <a:buSzPts val="2000"/>
              <a:buFont typeface="Raleway"/>
              <a:buChar char="●"/>
            </a:pPr>
            <a:endParaRPr sz="1900" dirty="0">
              <a:solidFill>
                <a:srgbClr val="073763"/>
              </a:solidFill>
              <a:latin typeface="Raleway"/>
              <a:ea typeface="Raleway"/>
              <a:cs typeface="Raleway"/>
              <a:sym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5" name="Text Box 5"/>
          <p:cNvSpPr txBox="1">
            <a:spLocks noChangeArrowheads="1"/>
          </p:cNvSpPr>
          <p:nvPr/>
        </p:nvSpPr>
        <p:spPr bwMode="auto">
          <a:xfrm>
            <a:off x="1881900" y="4759075"/>
            <a:ext cx="2684463"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(1)</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91148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90188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What the ERA Would Do</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eaLnBrk="1" hangingPunct="1"/>
            <a:r>
              <a:rPr lang="en-US" sz="1400" dirty="0">
                <a:solidFill>
                  <a:srgbClr val="002060"/>
                </a:solidFill>
                <a:latin typeface="Georgia" pitchFamily="18" charset="0"/>
              </a:rPr>
              <a:t>Guarantee that the rights affirmed by the U.S. Constitution are held equally by all citizens without regard to sex;</a:t>
            </a:r>
          </a:p>
          <a:p>
            <a:pPr eaLnBrk="1" hangingPunct="1">
              <a:lnSpc>
                <a:spcPct val="80000"/>
              </a:lnSpc>
              <a:buFont typeface="Arial" charset="0"/>
              <a:buNone/>
            </a:pPr>
            <a:r>
              <a:rPr lang="en-US" sz="1400" dirty="0">
                <a:solidFill>
                  <a:srgbClr val="002060"/>
                </a:solidFill>
                <a:latin typeface="Georgia" pitchFamily="18" charset="0"/>
              </a:rPr>
              <a:t>           </a:t>
            </a:r>
          </a:p>
          <a:p>
            <a:pPr eaLnBrk="1" hangingPunct="1"/>
            <a:r>
              <a:rPr lang="en-US" sz="1400" dirty="0">
                <a:solidFill>
                  <a:srgbClr val="002060"/>
                </a:solidFill>
                <a:latin typeface="Georgia" pitchFamily="18" charset="0"/>
              </a:rPr>
              <a:t>Provide a fundamental legal remedy against sex discrimination for both women and men;</a:t>
            </a:r>
          </a:p>
          <a:p>
            <a:pPr eaLnBrk="1" hangingPunct="1">
              <a:lnSpc>
                <a:spcPct val="80000"/>
              </a:lnSpc>
              <a:buFont typeface="Arial" charset="0"/>
              <a:buNone/>
            </a:pPr>
            <a:r>
              <a:rPr lang="en-US" sz="1400" dirty="0">
                <a:solidFill>
                  <a:srgbClr val="002060"/>
                </a:solidFill>
                <a:latin typeface="Georgia" pitchFamily="18" charset="0"/>
              </a:rPr>
              <a:t>         </a:t>
            </a:r>
          </a:p>
          <a:p>
            <a:pPr eaLnBrk="1" hangingPunct="1"/>
            <a:r>
              <a:rPr lang="en-US" sz="1400" dirty="0">
                <a:solidFill>
                  <a:srgbClr val="002060"/>
                </a:solidFill>
                <a:latin typeface="Georgia" pitchFamily="18" charset="0"/>
              </a:rPr>
              <a:t>Clarify the legal status of sex discrimination for the courts, where decisions still deal inconsistently with such claims;  </a:t>
            </a:r>
          </a:p>
          <a:p>
            <a:pPr eaLnBrk="1" hangingPunct="1">
              <a:lnSpc>
                <a:spcPct val="80000"/>
              </a:lnSpc>
              <a:buFont typeface="Arial" charset="0"/>
              <a:buNone/>
            </a:pPr>
            <a:endParaRPr lang="en-US" sz="1400" dirty="0">
              <a:solidFill>
                <a:srgbClr val="002060"/>
              </a:solidFill>
              <a:latin typeface="Georgia" pitchFamily="18" charset="0"/>
            </a:endParaRPr>
          </a:p>
          <a:p>
            <a:pPr eaLnBrk="1" hangingPunct="1"/>
            <a:r>
              <a:rPr lang="en-US" sz="1400" dirty="0">
                <a:solidFill>
                  <a:srgbClr val="002060"/>
                </a:solidFill>
                <a:latin typeface="Georgia" pitchFamily="18" charset="0"/>
              </a:rPr>
              <a:t>Make “sex” a suspect classification, as race currently is, so that governmental actions that treat males or females differently as a class would have to bear a necessary relation to a compelling state interest in order to be upheld as constitutional.</a:t>
            </a:r>
          </a:p>
          <a:p>
            <a:pPr marL="457200" lvl="0" indent="-355600" algn="l" rtl="0">
              <a:lnSpc>
                <a:spcPct val="100000"/>
              </a:lnSpc>
              <a:spcBef>
                <a:spcPts val="0"/>
              </a:spcBef>
              <a:spcAft>
                <a:spcPts val="0"/>
              </a:spcAft>
              <a:buClr>
                <a:srgbClr val="073763"/>
              </a:buClr>
              <a:buSzPts val="2000"/>
              <a:buFont typeface="Raleway"/>
              <a:buChar char="●"/>
            </a:pPr>
            <a:endParaRPr sz="1900" dirty="0">
              <a:solidFill>
                <a:srgbClr val="073763"/>
              </a:solidFill>
              <a:latin typeface="Raleway"/>
              <a:ea typeface="Raleway"/>
              <a:cs typeface="Raleway"/>
              <a:sym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5" name="Text Box 5"/>
          <p:cNvSpPr txBox="1">
            <a:spLocks noChangeArrowheads="1"/>
          </p:cNvSpPr>
          <p:nvPr/>
        </p:nvSpPr>
        <p:spPr bwMode="auto">
          <a:xfrm>
            <a:off x="5336583" y="4759075"/>
            <a:ext cx="2681288"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(2)</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180919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65501" y="179381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lt1"/>
                </a:solidFill>
                <a:latin typeface="Raleway"/>
                <a:ea typeface="Raleway"/>
                <a:cs typeface="Raleway"/>
                <a:sym typeface="Raleway"/>
              </a:rPr>
              <a:t>How it would help you </a:t>
            </a:r>
            <a:endParaRPr b="1" dirty="0">
              <a:solidFill>
                <a:schemeClr val="lt1"/>
              </a:solidFill>
              <a:latin typeface="Raleway"/>
              <a:ea typeface="Raleway"/>
              <a:cs typeface="Raleway"/>
              <a:sym typeface="Raleway"/>
            </a:endParaRPr>
          </a:p>
        </p:txBody>
      </p:sp>
      <p:sp>
        <p:nvSpPr>
          <p:cNvPr id="96" name="Google Shape;96;p19"/>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0" algn="l" rtl="0">
              <a:lnSpc>
                <a:spcPct val="100000"/>
              </a:lnSpc>
              <a:spcBef>
                <a:spcPts val="0"/>
              </a:spcBef>
              <a:spcAft>
                <a:spcPts val="0"/>
              </a:spcAft>
              <a:buNone/>
            </a:pPr>
            <a:endParaRPr sz="2000" b="1"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dirty="0">
                <a:solidFill>
                  <a:srgbClr val="073763"/>
                </a:solidFill>
                <a:latin typeface="Raleway"/>
                <a:ea typeface="Raleway"/>
                <a:cs typeface="Raleway"/>
                <a:sym typeface="Raleway"/>
              </a:rPr>
              <a:t>Strong legal basis for:</a:t>
            </a:r>
            <a:endParaRPr sz="2000" b="1" dirty="0">
              <a:solidFill>
                <a:srgbClr val="073763"/>
              </a:solidFill>
              <a:latin typeface="Raleway"/>
              <a:ea typeface="Raleway"/>
              <a:cs typeface="Raleway"/>
              <a:sym typeface="Raleway"/>
            </a:endParaRPr>
          </a:p>
          <a:p>
            <a:pPr marL="914400" lvl="1"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Equal pay</a:t>
            </a:r>
            <a:endParaRPr sz="2000" dirty="0">
              <a:solidFill>
                <a:srgbClr val="073763"/>
              </a:solidFill>
              <a:latin typeface="Raleway"/>
              <a:ea typeface="Raleway"/>
              <a:cs typeface="Raleway"/>
              <a:sym typeface="Raleway"/>
            </a:endParaRPr>
          </a:p>
          <a:p>
            <a:pPr marL="914400" lvl="1"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Sexual and domestic violence protections</a:t>
            </a:r>
            <a:endParaRPr sz="2000" dirty="0">
              <a:solidFill>
                <a:srgbClr val="073763"/>
              </a:solidFill>
              <a:latin typeface="Raleway"/>
              <a:ea typeface="Raleway"/>
              <a:cs typeface="Raleway"/>
              <a:sym typeface="Raleway"/>
            </a:endParaRPr>
          </a:p>
          <a:p>
            <a:pPr marL="1371600" lvl="2"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Including how it is treated on college campuses</a:t>
            </a:r>
            <a:endParaRPr sz="2000" dirty="0">
              <a:solidFill>
                <a:srgbClr val="073763"/>
              </a:solidFill>
              <a:latin typeface="Raleway"/>
              <a:ea typeface="Raleway"/>
              <a:cs typeface="Raleway"/>
              <a:sym typeface="Raleway"/>
            </a:endParaRPr>
          </a:p>
          <a:p>
            <a:pPr marL="914400" lvl="1"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Sex discrimination cases</a:t>
            </a:r>
          </a:p>
          <a:p>
            <a:pPr marL="914400" lvl="1"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Pregnancy Discrimination</a:t>
            </a:r>
            <a:endParaRPr sz="2000" dirty="0">
              <a:solidFill>
                <a:srgbClr val="073763"/>
              </a:solidFill>
              <a:latin typeface="Raleway"/>
              <a:ea typeface="Raleway"/>
              <a:cs typeface="Raleway"/>
              <a:sym typeface="Raleway"/>
            </a:endParaRPr>
          </a:p>
          <a:p>
            <a:pPr marL="914400" lvl="0" indent="0" algn="l" rtl="0">
              <a:lnSpc>
                <a:spcPct val="100000"/>
              </a:lnSpc>
              <a:spcBef>
                <a:spcPts val="0"/>
              </a:spcBef>
              <a:spcAft>
                <a:spcPts val="0"/>
              </a:spcAft>
              <a:buNone/>
            </a:pP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dirty="0">
                <a:solidFill>
                  <a:srgbClr val="073763"/>
                </a:solidFill>
                <a:latin typeface="Raleway"/>
                <a:ea typeface="Raleway"/>
                <a:cs typeface="Raleway"/>
                <a:sym typeface="Raleway"/>
              </a:rPr>
              <a:t>Explicit and nearly permanent legal equality for women</a:t>
            </a:r>
            <a:endParaRPr sz="2000" b="1" dirty="0">
              <a:solidFill>
                <a:srgbClr val="073763"/>
              </a:solidFill>
              <a:latin typeface="Raleway"/>
              <a:ea typeface="Raleway"/>
              <a:cs typeface="Raleway"/>
              <a:sym typeface="Raleway"/>
            </a:endParaRPr>
          </a:p>
        </p:txBody>
      </p:sp>
      <p:pic>
        <p:nvPicPr>
          <p:cNvPr id="97" name="Google Shape;97;p19"/>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46927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The ERA and</a:t>
            </a:r>
            <a:r>
              <a:rPr lang="mr-IN" b="1" dirty="0">
                <a:solidFill>
                  <a:schemeClr val="bg1"/>
                </a:solidFill>
                <a:latin typeface="Raleway"/>
                <a:ea typeface="Raleway"/>
                <a:cs typeface="Raleway"/>
                <a:sym typeface="Raleway"/>
              </a:rPr>
              <a:t>…</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r>
              <a:rPr lang="en-US" sz="1600" dirty="0">
                <a:solidFill>
                  <a:srgbClr val="002060"/>
                </a:solidFill>
                <a:latin typeface="Raleway"/>
                <a:ea typeface="Raleway"/>
                <a:cs typeface="Raleway"/>
                <a:sym typeface="Raleway"/>
              </a:rPr>
              <a:t>The 14</a:t>
            </a:r>
            <a:r>
              <a:rPr lang="en-US" sz="1600" baseline="30000" dirty="0">
                <a:solidFill>
                  <a:srgbClr val="002060"/>
                </a:solidFill>
                <a:latin typeface="Raleway"/>
                <a:ea typeface="Raleway"/>
                <a:cs typeface="Raleway"/>
                <a:sym typeface="Raleway"/>
              </a:rPr>
              <a:t>th</a:t>
            </a:r>
            <a:r>
              <a:rPr lang="en-US" sz="1600" dirty="0">
                <a:solidFill>
                  <a:srgbClr val="002060"/>
                </a:solidFill>
                <a:latin typeface="Raleway"/>
                <a:ea typeface="Raleway"/>
                <a:cs typeface="Raleway"/>
                <a:sym typeface="Raleway"/>
              </a:rPr>
              <a:t> Amendment:</a:t>
            </a:r>
          </a:p>
          <a:p>
            <a:pPr lvl="1" indent="-355600">
              <a:lnSpc>
                <a:spcPct val="100000"/>
              </a:lnSpc>
              <a:spcBef>
                <a:spcPts val="0"/>
              </a:spcBef>
              <a:buClr>
                <a:srgbClr val="073763"/>
              </a:buClr>
              <a:buSzPts val="2000"/>
              <a:buFont typeface="Courier New" charset="0"/>
              <a:buChar char="o"/>
            </a:pPr>
            <a:r>
              <a:rPr lang="en-US" sz="1200" dirty="0">
                <a:solidFill>
                  <a:srgbClr val="002060"/>
                </a:solidFill>
                <a:latin typeface="Georgia"/>
              </a:rPr>
              <a:t>While the 14</a:t>
            </a:r>
            <a:r>
              <a:rPr lang="en-US" sz="1200" baseline="30000" dirty="0">
                <a:solidFill>
                  <a:srgbClr val="002060"/>
                </a:solidFill>
                <a:latin typeface="Georgia"/>
              </a:rPr>
              <a:t>th</a:t>
            </a:r>
            <a:r>
              <a:rPr lang="en-US" sz="1200" dirty="0">
                <a:solidFill>
                  <a:srgbClr val="002060"/>
                </a:solidFill>
                <a:latin typeface="Georgia"/>
              </a:rPr>
              <a:t> Amendment has been used effectively against sex discrimination since 1971, such claims are still evaluated under an intermediate standard of review, rather than the highest level of strict judicial scrutiny.</a:t>
            </a:r>
            <a:endParaRPr lang="en-US" sz="1500" dirty="0">
              <a:solidFill>
                <a:srgbClr val="002060"/>
              </a:solidFill>
              <a:latin typeface="Georgia"/>
              <a:ea typeface="Raleway"/>
              <a:cs typeface="Raleway"/>
              <a:sym typeface="Raleway"/>
            </a:endParaRPr>
          </a:p>
          <a:p>
            <a:pPr marL="457200" lvl="0" indent="-355600" algn="l" rtl="0">
              <a:lnSpc>
                <a:spcPct val="100000"/>
              </a:lnSpc>
              <a:spcAft>
                <a:spcPts val="0"/>
              </a:spcAft>
              <a:buClr>
                <a:srgbClr val="073763"/>
              </a:buClr>
              <a:buSzPts val="2000"/>
              <a:buFont typeface="Raleway"/>
              <a:buChar char="●"/>
            </a:pPr>
            <a:r>
              <a:rPr lang="en-US" sz="1600" dirty="0">
                <a:solidFill>
                  <a:srgbClr val="002060"/>
                </a:solidFill>
                <a:latin typeface="Raleway"/>
                <a:ea typeface="Raleway"/>
                <a:cs typeface="Raleway"/>
                <a:sym typeface="Raleway"/>
              </a:rPr>
              <a:t>The Military:</a:t>
            </a:r>
          </a:p>
          <a:p>
            <a:pPr lvl="1" indent="-355600">
              <a:lnSpc>
                <a:spcPct val="100000"/>
              </a:lnSpc>
              <a:spcBef>
                <a:spcPts val="0"/>
              </a:spcBef>
              <a:buClr>
                <a:srgbClr val="073763"/>
              </a:buClr>
              <a:buSzPts val="2000"/>
              <a:buFont typeface="Courier New" charset="0"/>
              <a:buChar char="o"/>
            </a:pPr>
            <a:r>
              <a:rPr lang="en-US" sz="1200" dirty="0">
                <a:solidFill>
                  <a:srgbClr val="002060"/>
                </a:solidFill>
                <a:latin typeface="Georgia"/>
              </a:rPr>
              <a:t>The ERA would guarantee equal treatment to women, who now constitute approximately 20% of the U.S. military, and provide them with the “equal justice under law” that they are risking and sometimes sacrificing their lives to defend.</a:t>
            </a:r>
          </a:p>
          <a:p>
            <a:pPr marL="457200" lvl="0" indent="-355600" algn="l" rtl="0">
              <a:lnSpc>
                <a:spcPct val="100000"/>
              </a:lnSpc>
              <a:spcAft>
                <a:spcPts val="0"/>
              </a:spcAft>
              <a:buClr>
                <a:srgbClr val="073763"/>
              </a:buClr>
              <a:buSzPts val="2000"/>
              <a:buFont typeface="Raleway"/>
              <a:buChar char="●"/>
            </a:pPr>
            <a:r>
              <a:rPr lang="en-US" sz="1600" dirty="0">
                <a:solidFill>
                  <a:srgbClr val="002060"/>
                </a:solidFill>
                <a:latin typeface="Raleway"/>
                <a:ea typeface="Raleway"/>
                <a:cs typeface="Raleway"/>
                <a:sym typeface="Raleway"/>
              </a:rPr>
              <a:t>Family Law:</a:t>
            </a:r>
          </a:p>
          <a:p>
            <a:pPr lvl="1" indent="-355600">
              <a:lnSpc>
                <a:spcPct val="100000"/>
              </a:lnSpc>
              <a:spcBef>
                <a:spcPts val="0"/>
              </a:spcBef>
              <a:buClr>
                <a:srgbClr val="073763"/>
              </a:buClr>
              <a:buSzPts val="2000"/>
              <a:buFont typeface="Courier New" charset="0"/>
              <a:buChar char="o"/>
            </a:pPr>
            <a:r>
              <a:rPr lang="en-US" sz="1200" dirty="0">
                <a:solidFill>
                  <a:srgbClr val="002060"/>
                </a:solidFill>
                <a:latin typeface="Georgia" pitchFamily="18" charset="0"/>
              </a:rPr>
              <a:t>Experience with state ERAs over more than 40 years has disproved claims that the ERA would require government to eliminate existing benefits and protections that some women have traditionally received (e.g., alimony, child custody, certain Social Security payments). The majority of these benefits are now sex neutral.</a:t>
            </a:r>
            <a:endParaRPr lang="en-US" sz="1900" dirty="0">
              <a:solidFill>
                <a:srgbClr val="002060"/>
              </a:solidFill>
              <a:latin typeface="Raleway"/>
              <a:ea typeface="Raleway"/>
              <a:cs typeface="Raleway"/>
              <a:sym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5" name="Text Box 5"/>
          <p:cNvSpPr txBox="1">
            <a:spLocks noChangeArrowheads="1"/>
          </p:cNvSpPr>
          <p:nvPr/>
        </p:nvSpPr>
        <p:spPr bwMode="auto">
          <a:xfrm>
            <a:off x="5503981" y="4619590"/>
            <a:ext cx="2681288"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(3)</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513128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2124634"/>
            <a:ext cx="4045200" cy="136449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The ERA and</a:t>
            </a:r>
            <a:r>
              <a:rPr lang="mr-IN" b="1" dirty="0">
                <a:solidFill>
                  <a:schemeClr val="bg1"/>
                </a:solidFill>
                <a:latin typeface="Raleway"/>
                <a:ea typeface="Raleway"/>
                <a:cs typeface="Raleway"/>
                <a:sym typeface="Raleway"/>
              </a:rPr>
              <a:t>…</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lvl="0" indent="-355600">
              <a:lnSpc>
                <a:spcPct val="100000"/>
              </a:lnSpc>
              <a:buClr>
                <a:srgbClr val="073763"/>
              </a:buClr>
              <a:buSzPts val="2000"/>
              <a:buFont typeface="Raleway"/>
              <a:buChar char="●"/>
            </a:pPr>
            <a:r>
              <a:rPr lang="en-US" sz="1900" dirty="0">
                <a:solidFill>
                  <a:srgbClr val="073763"/>
                </a:solidFill>
                <a:latin typeface="Raleway"/>
                <a:ea typeface="Raleway"/>
                <a:cs typeface="Raleway"/>
                <a:sym typeface="Raleway"/>
              </a:rPr>
              <a:t>Same-Sex Institutions:</a:t>
            </a:r>
          </a:p>
          <a:p>
            <a:pPr lvl="1" indent="-355600">
              <a:lnSpc>
                <a:spcPct val="100000"/>
              </a:lnSpc>
              <a:spcBef>
                <a:spcPts val="0"/>
              </a:spcBef>
              <a:buClr>
                <a:srgbClr val="073763"/>
              </a:buClr>
              <a:buSzPts val="2000"/>
              <a:buFont typeface="Courier New" charset="0"/>
              <a:buChar char="o"/>
            </a:pPr>
            <a:r>
              <a:rPr lang="en-US" dirty="0">
                <a:solidFill>
                  <a:srgbClr val="002060"/>
                </a:solidFill>
                <a:latin typeface="Georgia" pitchFamily="18" charset="0"/>
              </a:rPr>
              <a:t>Even without the ERA in the Constitution, Supreme Court decisions in recent decades have increasingly limited the constitutionality of public single-sex institutions</a:t>
            </a:r>
          </a:p>
          <a:p>
            <a:pPr lvl="1" indent="-355600">
              <a:lnSpc>
                <a:spcPct val="100000"/>
              </a:lnSpc>
              <a:spcBef>
                <a:spcPts val="0"/>
              </a:spcBef>
              <a:buClr>
                <a:srgbClr val="073763"/>
              </a:buClr>
              <a:buSzPts val="2000"/>
              <a:buFont typeface="Courier New" charset="0"/>
              <a:buChar char="o"/>
            </a:pPr>
            <a:endParaRPr lang="en-US" sz="1500" dirty="0">
              <a:solidFill>
                <a:srgbClr val="002060"/>
              </a:solidFill>
              <a:latin typeface="Raleway"/>
              <a:ea typeface="Raleway"/>
              <a:cs typeface="Raleway"/>
              <a:sym typeface="Raleway"/>
            </a:endParaRPr>
          </a:p>
          <a:p>
            <a:pPr lvl="0" indent="-355600">
              <a:lnSpc>
                <a:spcPct val="100000"/>
              </a:lnSpc>
              <a:buClr>
                <a:srgbClr val="073763"/>
              </a:buClr>
              <a:buSzPts val="2000"/>
              <a:buFont typeface="Raleway"/>
              <a:buChar char="●"/>
            </a:pPr>
            <a:r>
              <a:rPr lang="en-US" sz="1900" dirty="0">
                <a:solidFill>
                  <a:srgbClr val="002060"/>
                </a:solidFill>
                <a:latin typeface="Raleway"/>
                <a:ea typeface="Raleway"/>
                <a:cs typeface="Raleway"/>
                <a:sym typeface="Raleway"/>
              </a:rPr>
              <a:t>LGBTQIA+ Rights:</a:t>
            </a:r>
          </a:p>
          <a:p>
            <a:pPr lvl="1" indent="-355600">
              <a:lnSpc>
                <a:spcPct val="100000"/>
              </a:lnSpc>
              <a:spcBef>
                <a:spcPts val="0"/>
              </a:spcBef>
              <a:buClr>
                <a:srgbClr val="073763"/>
              </a:buClr>
              <a:buSzPts val="2000"/>
              <a:buFont typeface="Courier New" charset="0"/>
              <a:buChar char="o"/>
            </a:pPr>
            <a:r>
              <a:rPr lang="en-US" dirty="0">
                <a:solidFill>
                  <a:srgbClr val="002060"/>
                </a:solidFill>
                <a:latin typeface="Georgia" pitchFamily="18" charset="0"/>
              </a:rPr>
              <a:t>Courts have not yet declared discrimination on the basis of sexual orientation to be a form of sex discrimination.  However, many cases claiming same-sex discrimination have been decided in favor of plaintiffs based on guarantees of equal protection, due process, right of privacy, or common benefits. </a:t>
            </a: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5" name="Text Box 5"/>
          <p:cNvSpPr txBox="1">
            <a:spLocks noChangeArrowheads="1"/>
          </p:cNvSpPr>
          <p:nvPr/>
        </p:nvSpPr>
        <p:spPr bwMode="auto">
          <a:xfrm>
            <a:off x="5503981" y="4619590"/>
            <a:ext cx="2709396" cy="246221"/>
          </a:xfrm>
          <a:prstGeom prst="rect">
            <a:avLst/>
          </a:prstGeom>
          <a:noFill/>
          <a:ln w="9525">
            <a:noFill/>
            <a:miter lim="800000"/>
            <a:headEnd/>
            <a:tailEnd/>
          </a:ln>
        </p:spPr>
        <p:txBody>
          <a:bodyPr wrap="none">
            <a:spAutoFit/>
          </a:bodyPr>
          <a:lstStyle/>
          <a:p>
            <a:r>
              <a:rPr lang="en-US" sz="1000" b="1" i="1" dirty="0" smtClean="0">
                <a:latin typeface="Georgia" pitchFamily="18" charset="0"/>
              </a:rPr>
              <a:t>(4)</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198590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90188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Two Strategies for ERA Ratification</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655126" y="0"/>
            <a:ext cx="4294909" cy="5070764"/>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eaLnBrk="1" hangingPunct="1">
              <a:spcBef>
                <a:spcPct val="0"/>
              </a:spcBef>
            </a:pPr>
            <a:r>
              <a:rPr lang="en-US" sz="1100" b="1" dirty="0">
                <a:solidFill>
                  <a:srgbClr val="002060"/>
                </a:solidFill>
                <a:latin typeface="Georgia" pitchFamily="18" charset="0"/>
              </a:rPr>
              <a:t>The traditional ratification process (per Article V of the Constitution):</a:t>
            </a:r>
            <a:endParaRPr lang="en-US" sz="1100" dirty="0">
              <a:solidFill>
                <a:srgbClr val="002060"/>
              </a:solidFill>
              <a:latin typeface="Georgia" pitchFamily="18" charset="0"/>
            </a:endParaRPr>
          </a:p>
          <a:p>
            <a:pPr lvl="1" eaLnBrk="1" hangingPunct="1">
              <a:spcBef>
                <a:spcPct val="0"/>
              </a:spcBef>
            </a:pPr>
            <a:r>
              <a:rPr lang="en-US" sz="1100" dirty="0">
                <a:solidFill>
                  <a:srgbClr val="002060"/>
                </a:solidFill>
                <a:latin typeface="Georgia" pitchFamily="18" charset="0"/>
              </a:rPr>
              <a:t>Passage in the U.S. Senate and House of Representatives by a two-thirds majority vote</a:t>
            </a:r>
          </a:p>
          <a:p>
            <a:pPr lvl="1" eaLnBrk="1" hangingPunct="1">
              <a:spcBef>
                <a:spcPct val="0"/>
              </a:spcBef>
            </a:pPr>
            <a:r>
              <a:rPr lang="en-US" sz="1100" dirty="0">
                <a:solidFill>
                  <a:srgbClr val="002060"/>
                </a:solidFill>
                <a:latin typeface="Georgia" pitchFamily="18" charset="0"/>
              </a:rPr>
              <a:t>Ratification by legislatures in three-fourths (38) of the states</a:t>
            </a:r>
          </a:p>
          <a:p>
            <a:pPr eaLnBrk="1" hangingPunct="1">
              <a:spcBef>
                <a:spcPct val="0"/>
              </a:spcBef>
            </a:pPr>
            <a:r>
              <a:rPr lang="en-US" sz="1100" b="1" dirty="0">
                <a:solidFill>
                  <a:srgbClr val="002060"/>
                </a:solidFill>
                <a:latin typeface="Georgia" pitchFamily="18" charset="0"/>
              </a:rPr>
              <a:t>The “three-state strategy” (based on questions about the constitutionality of time limits and other restrictions on the ratification process) </a:t>
            </a:r>
            <a:endParaRPr lang="en-US" sz="1100" dirty="0">
              <a:solidFill>
                <a:srgbClr val="002060"/>
              </a:solidFill>
              <a:latin typeface="Georgia" pitchFamily="18" charset="0"/>
            </a:endParaRPr>
          </a:p>
          <a:p>
            <a:pPr lvl="1" eaLnBrk="1" hangingPunct="1">
              <a:spcBef>
                <a:spcPct val="0"/>
              </a:spcBef>
            </a:pPr>
            <a:r>
              <a:rPr lang="en-US" sz="1100" dirty="0">
                <a:solidFill>
                  <a:srgbClr val="002060"/>
                </a:solidFill>
                <a:latin typeface="Georgia" pitchFamily="18" charset="0"/>
              </a:rPr>
              <a:t>This strategy proposes that the ERA will become part of the Constitution when ratified by three more states.  It was developed following the 1992 ratification of the 27</a:t>
            </a:r>
            <a:r>
              <a:rPr lang="en-US" sz="1100" baseline="30000" dirty="0">
                <a:solidFill>
                  <a:srgbClr val="002060"/>
                </a:solidFill>
                <a:latin typeface="Georgia" pitchFamily="18" charset="0"/>
              </a:rPr>
              <a:t>th</a:t>
            </a:r>
            <a:r>
              <a:rPr lang="en-US" sz="1100" dirty="0">
                <a:solidFill>
                  <a:srgbClr val="002060"/>
                </a:solidFill>
                <a:latin typeface="Georgia" pitchFamily="18" charset="0"/>
              </a:rPr>
              <a:t> Amendment more than 203 years after its 1789 passage by Congress.</a:t>
            </a:r>
          </a:p>
          <a:p>
            <a:pPr lvl="1" eaLnBrk="1" hangingPunct="1">
              <a:spcBef>
                <a:spcPct val="0"/>
              </a:spcBef>
            </a:pPr>
            <a:r>
              <a:rPr lang="en-US" sz="1100" dirty="0">
                <a:solidFill>
                  <a:srgbClr val="002060"/>
                </a:solidFill>
                <a:latin typeface="Georgia" pitchFamily="18" charset="0"/>
              </a:rPr>
              <a:t>Since 1995, ERA ratification bills have been introduced in 12 of the 13 unratified states </a:t>
            </a:r>
          </a:p>
          <a:p>
            <a:pPr lvl="1" eaLnBrk="1" hangingPunct="1">
              <a:spcBef>
                <a:spcPct val="0"/>
              </a:spcBef>
            </a:pPr>
            <a:r>
              <a:rPr lang="en-US" sz="1100" dirty="0">
                <a:solidFill>
                  <a:srgbClr val="002060"/>
                </a:solidFill>
                <a:latin typeface="Georgia" pitchFamily="18" charset="0"/>
              </a:rPr>
              <a:t>This strategy is supported by “The Equal Rights Amendment: Why the ERA Remains Legally Viable and Properly Before the States,” Allison Held </a:t>
            </a:r>
            <a:r>
              <a:rPr lang="en-US" sz="1100" i="1" dirty="0">
                <a:solidFill>
                  <a:srgbClr val="002060"/>
                </a:solidFill>
                <a:latin typeface="Georgia" pitchFamily="18" charset="0"/>
              </a:rPr>
              <a:t>et al</a:t>
            </a:r>
            <a:r>
              <a:rPr lang="en-US" sz="1100" dirty="0">
                <a:solidFill>
                  <a:srgbClr val="002060"/>
                </a:solidFill>
                <a:latin typeface="Georgia" pitchFamily="18" charset="0"/>
              </a:rPr>
              <a:t>., </a:t>
            </a:r>
            <a:r>
              <a:rPr lang="en-US" sz="1100" i="1" dirty="0">
                <a:solidFill>
                  <a:srgbClr val="002060"/>
                </a:solidFill>
                <a:latin typeface="Georgia" pitchFamily="18" charset="0"/>
              </a:rPr>
              <a:t>William &amp; Mary Journal of Women and the Law</a:t>
            </a:r>
            <a:r>
              <a:rPr lang="en-US" sz="1100" dirty="0">
                <a:solidFill>
                  <a:srgbClr val="002060"/>
                </a:solidFill>
                <a:latin typeface="Georgia" pitchFamily="18" charset="0"/>
              </a:rPr>
              <a:t>, Spring 1997.  </a:t>
            </a:r>
          </a:p>
          <a:p>
            <a:pPr eaLnBrk="1" hangingPunct="1">
              <a:spcBef>
                <a:spcPct val="0"/>
              </a:spcBef>
            </a:pPr>
            <a:r>
              <a:rPr lang="en-US" sz="1100" b="1" dirty="0">
                <a:solidFill>
                  <a:srgbClr val="002060"/>
                </a:solidFill>
                <a:latin typeface="Georgia" pitchFamily="18" charset="0"/>
              </a:rPr>
              <a:t>Most ERA advocates believe that both strategies should be supported at the present time. </a:t>
            </a:r>
            <a:endParaRPr lang="en-US" sz="1100" dirty="0">
              <a:solidFill>
                <a:srgbClr val="002060"/>
              </a:solidFill>
              <a:latin typeface="Georgia" pitchFamily="18" charset="0"/>
            </a:endParaRPr>
          </a:p>
          <a:p>
            <a:pPr marL="457200" lvl="0" indent="-355600" algn="l" rtl="0">
              <a:lnSpc>
                <a:spcPct val="100000"/>
              </a:lnSpc>
              <a:spcBef>
                <a:spcPts val="0"/>
              </a:spcBef>
              <a:spcAft>
                <a:spcPts val="0"/>
              </a:spcAft>
              <a:buClr>
                <a:srgbClr val="073763"/>
              </a:buClr>
              <a:buSzPts val="2000"/>
              <a:buFont typeface="Raleway"/>
              <a:buChar char="●"/>
            </a:pPr>
            <a:endParaRPr sz="1900" dirty="0">
              <a:solidFill>
                <a:srgbClr val="002060"/>
              </a:solidFill>
              <a:latin typeface="Raleway"/>
              <a:ea typeface="Raleway"/>
              <a:cs typeface="Raleway"/>
              <a:sym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6" name="Text Box 5"/>
          <p:cNvSpPr txBox="1">
            <a:spLocks noChangeArrowheads="1"/>
          </p:cNvSpPr>
          <p:nvPr/>
        </p:nvSpPr>
        <p:spPr bwMode="auto">
          <a:xfrm>
            <a:off x="1670300" y="4636200"/>
            <a:ext cx="2684463"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(5)</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1050482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90188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The ERA in the 116</a:t>
            </a:r>
            <a:r>
              <a:rPr lang="en-US" b="1" baseline="30000" dirty="0">
                <a:solidFill>
                  <a:schemeClr val="bg1"/>
                </a:solidFill>
                <a:latin typeface="Raleway"/>
                <a:ea typeface="Raleway"/>
                <a:cs typeface="Raleway"/>
                <a:sym typeface="Raleway"/>
              </a:rPr>
              <a:t>th</a:t>
            </a:r>
            <a:r>
              <a:rPr lang="en-US" b="1" dirty="0">
                <a:solidFill>
                  <a:schemeClr val="bg1"/>
                </a:solidFill>
                <a:latin typeface="Raleway"/>
                <a:ea typeface="Raleway"/>
                <a:cs typeface="Raleway"/>
                <a:sym typeface="Raleway"/>
              </a:rPr>
              <a:t> Congress (2019-2020)</a:t>
            </a:r>
            <a:endParaRPr b="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701309" y="101600"/>
            <a:ext cx="4313382" cy="50419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Aft>
                <a:spcPts val="0"/>
              </a:spcAft>
              <a:buClr>
                <a:srgbClr val="073763"/>
              </a:buClr>
              <a:buSzPts val="2000"/>
              <a:buFont typeface="Raleway"/>
              <a:buChar char="●"/>
            </a:pPr>
            <a:r>
              <a:rPr lang="en-US" sz="1900" b="1" dirty="0">
                <a:solidFill>
                  <a:srgbClr val="073763"/>
                </a:solidFill>
                <a:latin typeface="Raleway"/>
                <a:ea typeface="Raleway"/>
                <a:cs typeface="Raleway"/>
                <a:sym typeface="Raleway"/>
              </a:rPr>
              <a:t>Bills for ERA Ratification by traditional amendment process</a:t>
            </a:r>
          </a:p>
          <a:p>
            <a:pPr lvl="1" indent="-355600">
              <a:lnSpc>
                <a:spcPct val="100000"/>
              </a:lnSpc>
              <a:spcBef>
                <a:spcPts val="0"/>
              </a:spcBef>
              <a:buClr>
                <a:srgbClr val="073763"/>
              </a:buClr>
              <a:buSzPts val="2000"/>
              <a:buFont typeface="Courier New" charset="0"/>
              <a:buChar char="o"/>
            </a:pPr>
            <a:r>
              <a:rPr lang="en-US" sz="1500" i="1" dirty="0">
                <a:solidFill>
                  <a:srgbClr val="073763"/>
                </a:solidFill>
                <a:latin typeface="Raleway"/>
                <a:ea typeface="Raleway"/>
                <a:cs typeface="Raleway"/>
                <a:sym typeface="Raleway"/>
              </a:rPr>
              <a:t>S.J. Res. 15 </a:t>
            </a:r>
            <a:r>
              <a:rPr lang="en-US" sz="1500" dirty="0">
                <a:solidFill>
                  <a:srgbClr val="073763"/>
                </a:solidFill>
                <a:latin typeface="Raleway"/>
                <a:ea typeface="Raleway"/>
                <a:cs typeface="Raleway"/>
                <a:sym typeface="Raleway"/>
              </a:rPr>
              <a:t>(lead sponsor, Sen. Robert Menendez, D-NJ)—Traditional 1972 wording</a:t>
            </a:r>
          </a:p>
          <a:p>
            <a:pPr lvl="1" indent="-355600">
              <a:lnSpc>
                <a:spcPct val="100000"/>
              </a:lnSpc>
              <a:spcBef>
                <a:spcPts val="0"/>
              </a:spcBef>
              <a:buClr>
                <a:srgbClr val="073763"/>
              </a:buClr>
              <a:buSzPts val="2000"/>
              <a:buFont typeface="Courier New" charset="0"/>
              <a:buChar char="o"/>
            </a:pPr>
            <a:r>
              <a:rPr lang="en-US" sz="1500" i="1" dirty="0">
                <a:solidFill>
                  <a:srgbClr val="073763"/>
                </a:solidFill>
                <a:latin typeface="Raleway"/>
                <a:ea typeface="Raleway"/>
                <a:cs typeface="Raleway"/>
                <a:sym typeface="Raleway"/>
              </a:rPr>
              <a:t>H.J. Res. 35 </a:t>
            </a:r>
            <a:r>
              <a:rPr lang="en-US" sz="1500" dirty="0">
                <a:solidFill>
                  <a:srgbClr val="073763"/>
                </a:solidFill>
                <a:latin typeface="Raleway"/>
                <a:ea typeface="Raleway"/>
                <a:cs typeface="Raleway"/>
                <a:sym typeface="Raleway"/>
              </a:rPr>
              <a:t>(lead sponsors Rep. Carolyn Maloney, D-NY, and Rep. Tom Reed, R-NY)</a:t>
            </a:r>
          </a:p>
          <a:p>
            <a:pPr lvl="1" indent="-355600">
              <a:lnSpc>
                <a:spcPct val="100000"/>
              </a:lnSpc>
              <a:spcBef>
                <a:spcPts val="0"/>
              </a:spcBef>
              <a:buClr>
                <a:srgbClr val="073763"/>
              </a:buClr>
              <a:buSzPts val="2000"/>
              <a:buFont typeface="Courier New" charset="0"/>
              <a:buChar char="o"/>
            </a:pPr>
            <a:endParaRPr lang="en-US" sz="1500" dirty="0">
              <a:solidFill>
                <a:srgbClr val="073763"/>
              </a:solidFill>
              <a:latin typeface="Raleway"/>
              <a:ea typeface="Raleway"/>
              <a:cs typeface="Raleway"/>
              <a:sym typeface="Raleway"/>
            </a:endParaRPr>
          </a:p>
          <a:p>
            <a:pPr indent="-355600">
              <a:lnSpc>
                <a:spcPct val="100000"/>
              </a:lnSpc>
              <a:buClr>
                <a:srgbClr val="073763"/>
              </a:buClr>
              <a:buSzPts val="2000"/>
              <a:buFont typeface="Raleway"/>
              <a:buChar char="●"/>
            </a:pPr>
            <a:r>
              <a:rPr lang="en-US" sz="1900" b="1" dirty="0">
                <a:solidFill>
                  <a:srgbClr val="073763"/>
                </a:solidFill>
                <a:latin typeface="Raleway"/>
                <a:ea typeface="Raleway"/>
                <a:cs typeface="Raleway"/>
                <a:sym typeface="Raleway"/>
              </a:rPr>
              <a:t>Bills implementing the “three-state strategy” (removing the ratification time limit </a:t>
            </a:r>
            <a:r>
              <a:rPr lang="en-US" sz="1900" b="1" i="1" dirty="0">
                <a:solidFill>
                  <a:srgbClr val="073763"/>
                </a:solidFill>
                <a:latin typeface="Raleway"/>
                <a:ea typeface="Raleway"/>
                <a:cs typeface="Raleway"/>
                <a:sym typeface="Raleway"/>
              </a:rPr>
              <a:t>ex post facto)-Joint Resolution</a:t>
            </a:r>
          </a:p>
          <a:p>
            <a:pPr lvl="1" indent="-355600">
              <a:lnSpc>
                <a:spcPct val="100000"/>
              </a:lnSpc>
              <a:spcBef>
                <a:spcPts val="0"/>
              </a:spcBef>
              <a:buClr>
                <a:srgbClr val="073763"/>
              </a:buClr>
              <a:buSzPts val="2000"/>
              <a:buFont typeface="Raleway"/>
              <a:buChar char="●"/>
            </a:pPr>
            <a:r>
              <a:rPr lang="en-US" sz="1500" b="1" i="1" dirty="0">
                <a:solidFill>
                  <a:srgbClr val="073763"/>
                </a:solidFill>
                <a:latin typeface="Raleway"/>
                <a:ea typeface="Raleway"/>
                <a:cs typeface="Raleway"/>
                <a:sym typeface="Raleway"/>
              </a:rPr>
              <a:t>S.J. Res. 6 </a:t>
            </a:r>
            <a:r>
              <a:rPr lang="en-US" sz="1500" dirty="0">
                <a:solidFill>
                  <a:srgbClr val="073763"/>
                </a:solidFill>
                <a:latin typeface="Raleway"/>
                <a:ea typeface="Raleway"/>
                <a:cs typeface="Raleway"/>
                <a:sym typeface="Raleway"/>
              </a:rPr>
              <a:t>(lead sponsor, Sen. Benjamin Cardin, D-MD)</a:t>
            </a:r>
          </a:p>
          <a:p>
            <a:pPr lvl="1" indent="-355600">
              <a:lnSpc>
                <a:spcPct val="100000"/>
              </a:lnSpc>
              <a:spcBef>
                <a:spcPts val="0"/>
              </a:spcBef>
              <a:buClr>
                <a:srgbClr val="073763"/>
              </a:buClr>
              <a:buSzPts val="2000"/>
              <a:buFont typeface="Courier New" charset="0"/>
              <a:buChar char="o"/>
            </a:pPr>
            <a:r>
              <a:rPr lang="en-US" sz="1500" b="1" i="1" dirty="0">
                <a:solidFill>
                  <a:srgbClr val="073763"/>
                </a:solidFill>
                <a:latin typeface="Raleway"/>
                <a:ea typeface="Raleway"/>
                <a:cs typeface="Raleway"/>
                <a:sym typeface="Raleway"/>
              </a:rPr>
              <a:t>H.J. Res. 38</a:t>
            </a:r>
            <a:r>
              <a:rPr lang="en-US" sz="1500" b="1" dirty="0">
                <a:solidFill>
                  <a:srgbClr val="073763"/>
                </a:solidFill>
                <a:latin typeface="Raleway"/>
                <a:ea typeface="Raleway"/>
                <a:cs typeface="Raleway"/>
                <a:sym typeface="Raleway"/>
              </a:rPr>
              <a:t> </a:t>
            </a:r>
            <a:r>
              <a:rPr lang="en-US" sz="1500" dirty="0">
                <a:solidFill>
                  <a:srgbClr val="073763"/>
                </a:solidFill>
                <a:latin typeface="Raleway"/>
                <a:ea typeface="Raleway"/>
                <a:cs typeface="Raleway"/>
                <a:sym typeface="Raleway"/>
              </a:rPr>
              <a:t>(lead sponsor Rep. Jackie Speier,</a:t>
            </a:r>
            <a:r>
              <a:rPr lang="en-US" sz="1500" dirty="0">
                <a:solidFill>
                  <a:srgbClr val="002060"/>
                </a:solidFill>
                <a:latin typeface="Raleway"/>
                <a:ea typeface="Raleway"/>
                <a:cs typeface="Raleway"/>
                <a:sym typeface="Raleway"/>
              </a:rPr>
              <a:t> D-CA)</a:t>
            </a:r>
            <a:endParaRPr lang="en-US" sz="1500" dirty="0">
              <a:solidFill>
                <a:srgbClr val="002060"/>
              </a:solidFill>
              <a:latin typeface="Raleway"/>
              <a:ea typeface="Raleway"/>
              <a:cs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6" name="Rectangle 5"/>
          <p:cNvSpPr>
            <a:spLocks noChangeArrowheads="1"/>
          </p:cNvSpPr>
          <p:nvPr/>
        </p:nvSpPr>
        <p:spPr bwMode="auto">
          <a:xfrm>
            <a:off x="1885075" y="4759075"/>
            <a:ext cx="2681288"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(6)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734419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265500" y="200717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lt1"/>
                </a:solidFill>
                <a:latin typeface="Raleway"/>
                <a:ea typeface="Raleway"/>
                <a:cs typeface="Raleway"/>
                <a:sym typeface="Raleway"/>
              </a:rPr>
              <a:t>Efforts in </a:t>
            </a:r>
            <a:r>
              <a:rPr lang="en" b="1" dirty="0">
                <a:solidFill>
                  <a:srgbClr val="FF0000"/>
                </a:solidFill>
                <a:latin typeface="Raleway"/>
                <a:ea typeface="Raleway"/>
                <a:cs typeface="Raleway"/>
                <a:sym typeface="Raleway"/>
              </a:rPr>
              <a:t>North Carolina</a:t>
            </a:r>
            <a:endParaRPr b="1" dirty="0">
              <a:solidFill>
                <a:srgbClr val="FF0000"/>
              </a:solidFill>
              <a:latin typeface="Raleway"/>
              <a:ea typeface="Raleway"/>
              <a:cs typeface="Raleway"/>
              <a:sym typeface="Raleway"/>
            </a:endParaRPr>
          </a:p>
        </p:txBody>
      </p:sp>
      <p:sp>
        <p:nvSpPr>
          <p:cNvPr id="103" name="Google Shape;103;p20"/>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r>
              <a:rPr lang="en" dirty="0">
                <a:solidFill>
                  <a:srgbClr val="FF0000"/>
                </a:solidFill>
                <a:latin typeface="Raleway"/>
                <a:ea typeface="Raleway"/>
                <a:cs typeface="Raleway"/>
                <a:sym typeface="Raleway"/>
              </a:rPr>
              <a:t>NC has </a:t>
            </a:r>
            <a:r>
              <a:rPr lang="en" b="1" dirty="0">
                <a:solidFill>
                  <a:srgbClr val="FF0000"/>
                </a:solidFill>
                <a:latin typeface="Raleway"/>
                <a:ea typeface="Raleway"/>
                <a:cs typeface="Raleway"/>
                <a:sym typeface="Raleway"/>
              </a:rPr>
              <a:t>not</a:t>
            </a:r>
            <a:r>
              <a:rPr lang="en" dirty="0">
                <a:solidFill>
                  <a:srgbClr val="FF0000"/>
                </a:solidFill>
                <a:latin typeface="Raleway"/>
                <a:ea typeface="Raleway"/>
                <a:cs typeface="Raleway"/>
                <a:sym typeface="Raleway"/>
              </a:rPr>
              <a:t> ratified the ERA</a:t>
            </a:r>
            <a:endParaRPr lang="en-US" dirty="0">
              <a:solidFill>
                <a:srgbClr val="FF0000"/>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endParaRPr dirty="0">
              <a:solidFill>
                <a:srgbClr val="FF0000"/>
              </a:solidFill>
              <a:latin typeface="Raleway"/>
              <a:ea typeface="Raleway"/>
              <a:cs typeface="Raleway"/>
              <a:sym typeface="Raleway"/>
            </a:endParaRPr>
          </a:p>
          <a:p>
            <a:pPr indent="-355600">
              <a:lnSpc>
                <a:spcPct val="100000"/>
              </a:lnSpc>
              <a:buClr>
                <a:srgbClr val="073763"/>
              </a:buClr>
              <a:buSzPts val="2000"/>
              <a:buFont typeface="Raleway"/>
              <a:buChar char="●"/>
            </a:pPr>
            <a:r>
              <a:rPr lang="en" dirty="0">
                <a:solidFill>
                  <a:srgbClr val="FF0000"/>
                </a:solidFill>
                <a:latin typeface="Raleway"/>
                <a:ea typeface="Raleway"/>
                <a:cs typeface="Raleway"/>
                <a:sym typeface="Raleway"/>
              </a:rPr>
              <a:t>Bills have been </a:t>
            </a:r>
            <a:r>
              <a:rPr lang="en-US" dirty="0">
                <a:solidFill>
                  <a:srgbClr val="FF0000"/>
                </a:solidFill>
                <a:latin typeface="Raleway"/>
                <a:ea typeface="Raleway"/>
                <a:cs typeface="Raleway"/>
                <a:sym typeface="Raleway"/>
              </a:rPr>
              <a:t>introduced</a:t>
            </a:r>
            <a:r>
              <a:rPr lang="en" dirty="0">
                <a:solidFill>
                  <a:srgbClr val="FF0000"/>
                </a:solidFill>
                <a:latin typeface="Raleway"/>
                <a:ea typeface="Raleway"/>
                <a:cs typeface="Raleway"/>
                <a:sym typeface="Raleway"/>
              </a:rPr>
              <a:t> in the NC General Assembly long sessions from 2015 to 2019 </a:t>
            </a:r>
            <a:r>
              <a:rPr lang="en-US" dirty="0">
                <a:solidFill>
                  <a:srgbClr val="FF0000"/>
                </a:solidFill>
                <a:latin typeface="Raleway"/>
                <a:ea typeface="Raleway"/>
                <a:cs typeface="Raleway"/>
                <a:sym typeface="Raleway"/>
              </a:rPr>
              <a:t>for ratification.</a:t>
            </a:r>
          </a:p>
          <a:p>
            <a:pPr marL="457200" lvl="0" indent="-355600" algn="l" rtl="0">
              <a:lnSpc>
                <a:spcPct val="100000"/>
              </a:lnSpc>
              <a:spcBef>
                <a:spcPts val="0"/>
              </a:spcBef>
              <a:spcAft>
                <a:spcPts val="0"/>
              </a:spcAft>
              <a:buClr>
                <a:srgbClr val="073763"/>
              </a:buClr>
              <a:buSzPts val="2000"/>
              <a:buFont typeface="Raleway"/>
              <a:buChar char="●"/>
            </a:pPr>
            <a:endParaRPr lang="en-US" dirty="0">
              <a:solidFill>
                <a:srgbClr val="FF0000"/>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US" dirty="0">
                <a:solidFill>
                  <a:srgbClr val="FF0000"/>
                </a:solidFill>
                <a:latin typeface="Raleway"/>
                <a:ea typeface="Raleway"/>
                <a:cs typeface="Raleway"/>
                <a:sym typeface="Raleway"/>
              </a:rPr>
              <a:t>Most recent bills:</a:t>
            </a:r>
          </a:p>
          <a:p>
            <a:pPr marL="457200" lvl="0" indent="-355600" algn="l" rtl="0">
              <a:lnSpc>
                <a:spcPct val="100000"/>
              </a:lnSpc>
              <a:spcBef>
                <a:spcPts val="0"/>
              </a:spcBef>
              <a:spcAft>
                <a:spcPts val="0"/>
              </a:spcAft>
              <a:buClr>
                <a:srgbClr val="073763"/>
              </a:buClr>
              <a:buSzPts val="2000"/>
              <a:buFont typeface="Raleway"/>
              <a:buChar char="●"/>
            </a:pPr>
            <a:endParaRPr dirty="0">
              <a:solidFill>
                <a:srgbClr val="FF0000"/>
              </a:solidFill>
              <a:latin typeface="Raleway"/>
              <a:ea typeface="Raleway"/>
              <a:cs typeface="Raleway"/>
              <a:sym typeface="Raleway"/>
            </a:endParaRPr>
          </a:p>
          <a:p>
            <a:pPr lvl="1" indent="-355600">
              <a:lnSpc>
                <a:spcPct val="100000"/>
              </a:lnSpc>
              <a:spcBef>
                <a:spcPts val="0"/>
              </a:spcBef>
              <a:buClr>
                <a:srgbClr val="073763"/>
              </a:buClr>
              <a:buSzPts val="2000"/>
              <a:buFont typeface="Raleway"/>
              <a:buChar char="●"/>
            </a:pPr>
            <a:r>
              <a:rPr lang="en" b="1" u="sng" dirty="0">
                <a:solidFill>
                  <a:srgbClr val="FF0000"/>
                </a:solidFill>
                <a:latin typeface="Raleway"/>
                <a:ea typeface="Raleway"/>
                <a:cs typeface="Raleway"/>
                <a:sym typeface="Raleway"/>
              </a:rPr>
              <a:t>2017</a:t>
            </a:r>
            <a:r>
              <a:rPr lang="en" dirty="0">
                <a:solidFill>
                  <a:srgbClr val="FF0000"/>
                </a:solidFill>
                <a:latin typeface="Raleway"/>
                <a:ea typeface="Raleway"/>
                <a:cs typeface="Raleway"/>
                <a:sym typeface="Raleway"/>
              </a:rPr>
              <a:t>: Sen. Floyd McKissick &amp; Rep. Carla Cunningham introduced bills into their respective chambers; neither received a committee hearing</a:t>
            </a:r>
          </a:p>
          <a:p>
            <a:pPr lvl="1" indent="-355600">
              <a:lnSpc>
                <a:spcPct val="100000"/>
              </a:lnSpc>
              <a:spcBef>
                <a:spcPts val="0"/>
              </a:spcBef>
              <a:buClr>
                <a:srgbClr val="073763"/>
              </a:buClr>
              <a:buSzPts val="2000"/>
              <a:buFont typeface="Raleway"/>
              <a:buChar char="●"/>
            </a:pPr>
            <a:r>
              <a:rPr lang="en" b="1" u="sng" dirty="0">
                <a:solidFill>
                  <a:srgbClr val="FF0000"/>
                </a:solidFill>
                <a:latin typeface="Raleway"/>
                <a:ea typeface="Raleway"/>
                <a:cs typeface="Raleway"/>
                <a:sym typeface="Raleway"/>
              </a:rPr>
              <a:t>2019</a:t>
            </a:r>
            <a:r>
              <a:rPr lang="en" dirty="0">
                <a:solidFill>
                  <a:srgbClr val="FF0000"/>
                </a:solidFill>
                <a:latin typeface="Raleway"/>
                <a:ea typeface="Raleway"/>
                <a:cs typeface="Raleway"/>
                <a:sym typeface="Raleway"/>
              </a:rPr>
              <a:t>: Sen. McKissick and Rep. Cunningham introduced bills again; both are currently in committee—</a:t>
            </a:r>
            <a:r>
              <a:rPr lang="en-US" dirty="0">
                <a:solidFill>
                  <a:srgbClr val="FF0000"/>
                </a:solidFill>
                <a:latin typeface="Raleway"/>
                <a:ea typeface="Raleway"/>
                <a:cs typeface="Raleway"/>
                <a:sym typeface="Raleway"/>
              </a:rPr>
              <a:t>SB 184 in the Rules Committee &amp; HB 271 in the Judiciary Committee</a:t>
            </a:r>
            <a:endParaRPr dirty="0">
              <a:solidFill>
                <a:srgbClr val="FF0000"/>
              </a:solidFill>
              <a:latin typeface="Raleway"/>
              <a:ea typeface="Raleway"/>
              <a:cs typeface="Raleway"/>
              <a:sym typeface="Raleway"/>
            </a:endParaRPr>
          </a:p>
        </p:txBody>
      </p:sp>
      <p:pic>
        <p:nvPicPr>
          <p:cNvPr id="104" name="Google Shape;104;p20"/>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0" y="2571750"/>
            <a:ext cx="4556524"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chemeClr val="bg1"/>
                </a:solidFill>
                <a:latin typeface="Raleway"/>
                <a:ea typeface="Raleway"/>
                <a:cs typeface="Raleway"/>
                <a:sym typeface="Raleway"/>
              </a:rPr>
              <a:t>Who Supports the Goal of the ERA?</a:t>
            </a:r>
            <a:br>
              <a:rPr lang="en-US" b="1" dirty="0">
                <a:solidFill>
                  <a:schemeClr val="bg1"/>
                </a:solidFill>
                <a:latin typeface="Raleway"/>
                <a:ea typeface="Raleway"/>
                <a:cs typeface="Raleway"/>
                <a:sym typeface="Raleway"/>
              </a:rPr>
            </a:br>
            <a:r>
              <a:rPr lang="en-US" sz="3600" b="1" i="1" dirty="0">
                <a:solidFill>
                  <a:schemeClr val="bg1"/>
                </a:solidFill>
                <a:latin typeface="Raleway"/>
                <a:ea typeface="Raleway"/>
                <a:cs typeface="Raleway"/>
                <a:sym typeface="Raleway"/>
              </a:rPr>
              <a:t>Over 9 out of 10 Americans!</a:t>
            </a:r>
            <a:endParaRPr sz="3600" b="1" i="1" dirty="0">
              <a:solidFill>
                <a:schemeClr val="bg1"/>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eaLnBrk="1" hangingPunct="1">
              <a:buFont typeface="Arial" charset="0"/>
              <a:buNone/>
            </a:pPr>
            <a:r>
              <a:rPr lang="en-US" sz="1200" b="1" dirty="0">
                <a:solidFill>
                  <a:srgbClr val="002060"/>
                </a:solidFill>
                <a:latin typeface="Georgia"/>
              </a:rPr>
              <a:t>July 2016 by the ERA Coalition</a:t>
            </a:r>
          </a:p>
          <a:p>
            <a:pPr eaLnBrk="1" hangingPunct="1">
              <a:buFont typeface="Arial" charset="0"/>
              <a:buNone/>
            </a:pPr>
            <a:r>
              <a:rPr lang="en-US" sz="1200" dirty="0">
                <a:solidFill>
                  <a:srgbClr val="002060"/>
                </a:solidFill>
                <a:latin typeface="Georgia"/>
              </a:rPr>
              <a:t>	“I would support an amendment to the Constitution that guarantees equal rights to both men and women</a:t>
            </a:r>
          </a:p>
          <a:p>
            <a:pPr>
              <a:buNone/>
            </a:pPr>
            <a:r>
              <a:rPr lang="en-US" sz="1200" dirty="0">
                <a:solidFill>
                  <a:srgbClr val="002060"/>
                </a:solidFill>
                <a:latin typeface="Georgia"/>
              </a:rPr>
              <a:t>		Strongly Agree/Agree:  94%</a:t>
            </a:r>
          </a:p>
          <a:p>
            <a:pPr eaLnBrk="1" hangingPunct="1">
              <a:buFont typeface="Arial" charset="0"/>
              <a:buNone/>
            </a:pPr>
            <a:r>
              <a:rPr lang="en-US" sz="1200" dirty="0">
                <a:solidFill>
                  <a:srgbClr val="002060"/>
                </a:solidFill>
                <a:latin typeface="Georgia"/>
              </a:rPr>
              <a:t>	</a:t>
            </a:r>
          </a:p>
          <a:p>
            <a:pPr eaLnBrk="1" hangingPunct="1">
              <a:buFont typeface="Arial" charset="0"/>
              <a:buNone/>
            </a:pPr>
            <a:r>
              <a:rPr lang="en-US" sz="1200" dirty="0">
                <a:solidFill>
                  <a:srgbClr val="002060"/>
                </a:solidFill>
                <a:latin typeface="Georgia"/>
              </a:rPr>
              <a:t>	Percentage of participants who believed that women are already in the Constitution</a:t>
            </a:r>
          </a:p>
          <a:p>
            <a:pPr>
              <a:buNone/>
            </a:pPr>
            <a:r>
              <a:rPr lang="en-US" sz="1200" dirty="0">
                <a:solidFill>
                  <a:srgbClr val="002060"/>
                </a:solidFill>
                <a:latin typeface="Georgia"/>
              </a:rPr>
              <a:t>		Men:  82%	Women:  79%</a:t>
            </a:r>
          </a:p>
          <a:p>
            <a:pPr eaLnBrk="1" hangingPunct="1">
              <a:buFont typeface="Arial" charset="0"/>
              <a:buNone/>
            </a:pPr>
            <a:endParaRPr lang="en-US" sz="1200" b="1" dirty="0">
              <a:solidFill>
                <a:srgbClr val="002060"/>
              </a:solidFill>
              <a:latin typeface="Georgia" pitchFamily="18" charset="0"/>
            </a:endParaRPr>
          </a:p>
          <a:p>
            <a:pPr>
              <a:buNone/>
            </a:pPr>
            <a:r>
              <a:rPr lang="en-US" sz="1200" b="1" dirty="0">
                <a:solidFill>
                  <a:srgbClr val="002060"/>
                </a:solidFill>
                <a:latin typeface="Georgia"/>
              </a:rPr>
              <a:t>April 2012:  Poll for Daily Kos and SEIU (Service Employees International Union)</a:t>
            </a:r>
          </a:p>
          <a:p>
            <a:pPr eaLnBrk="1" hangingPunct="1">
              <a:buFont typeface="Arial" charset="0"/>
              <a:buNone/>
            </a:pPr>
            <a:r>
              <a:rPr lang="en-US" sz="1200" dirty="0">
                <a:solidFill>
                  <a:srgbClr val="002060"/>
                </a:solidFill>
                <a:latin typeface="Georgia"/>
              </a:rPr>
              <a:t>	“Do you think the Constitution should guarantee equal rights for men and women, or not?”</a:t>
            </a:r>
          </a:p>
          <a:p>
            <a:pPr>
              <a:buNone/>
            </a:pPr>
            <a:r>
              <a:rPr lang="en-US" sz="1200" dirty="0">
                <a:solidFill>
                  <a:srgbClr val="002060"/>
                </a:solidFill>
                <a:latin typeface="Georgia"/>
              </a:rPr>
              <a:t>	Yes: 91%               No: 4%               Not sure: 5%</a:t>
            </a:r>
          </a:p>
          <a:p>
            <a:pPr eaLnBrk="1" hangingPunct="1">
              <a:buFont typeface="Arial" charset="0"/>
              <a:buNone/>
            </a:pPr>
            <a:endParaRPr lang="en-US" sz="1200" dirty="0">
              <a:solidFill>
                <a:srgbClr val="002060"/>
              </a:solidFill>
              <a:latin typeface="Georgia" pitchFamily="18" charset="0"/>
            </a:endParaRPr>
          </a:p>
          <a:p>
            <a:pPr>
              <a:buNone/>
            </a:pPr>
            <a:r>
              <a:rPr lang="en-US" sz="1200" b="1" dirty="0">
                <a:solidFill>
                  <a:srgbClr val="002060"/>
                </a:solidFill>
                <a:latin typeface="Georgia"/>
              </a:rPr>
              <a:t> July 2001:  Opinion Research Corporation poll for the ERA Campaign Network </a:t>
            </a:r>
            <a:endParaRPr lang="en-US" sz="1200" b="1" dirty="0">
              <a:solidFill>
                <a:srgbClr val="002060"/>
              </a:solidFill>
              <a:latin typeface="Georgia" pitchFamily="18" charset="0"/>
            </a:endParaRPr>
          </a:p>
          <a:p>
            <a:pPr eaLnBrk="1" hangingPunct="1">
              <a:buFont typeface="Arial" charset="0"/>
              <a:buNone/>
            </a:pPr>
            <a:endParaRPr lang="en-US" sz="1200" b="1" dirty="0">
              <a:solidFill>
                <a:srgbClr val="002060"/>
              </a:solidFill>
              <a:latin typeface="Georgia" pitchFamily="18" charset="0"/>
            </a:endParaRPr>
          </a:p>
          <a:p>
            <a:pPr eaLnBrk="1" hangingPunct="1">
              <a:buFont typeface="Arial" charset="0"/>
              <a:buNone/>
            </a:pPr>
            <a:r>
              <a:rPr lang="en-US" sz="1200" dirty="0">
                <a:solidFill>
                  <a:srgbClr val="002060"/>
                </a:solidFill>
                <a:latin typeface="Georgia"/>
              </a:rPr>
              <a:t>	"In your opinion, should male and female citizens of the United States have equal rights?</a:t>
            </a:r>
          </a:p>
          <a:p>
            <a:pPr>
              <a:buNone/>
            </a:pPr>
            <a:r>
              <a:rPr lang="en-US" sz="1200" dirty="0">
                <a:solidFill>
                  <a:srgbClr val="002060"/>
                </a:solidFill>
                <a:latin typeface="Georgia"/>
              </a:rPr>
              <a:t>	Yes: 96%               No: 3%              Not sure: 1%</a:t>
            </a:r>
          </a:p>
          <a:p>
            <a:pPr eaLnBrk="1" hangingPunct="1">
              <a:buFont typeface="Arial" charset="0"/>
              <a:buNone/>
            </a:pPr>
            <a:endParaRPr lang="en-US" sz="800" dirty="0">
              <a:latin typeface="Georgia" pitchFamily="18" charset="0"/>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
        <p:nvSpPr>
          <p:cNvPr id="5" name="Text Box 5"/>
          <p:cNvSpPr txBox="1">
            <a:spLocks noChangeArrowheads="1"/>
          </p:cNvSpPr>
          <p:nvPr/>
        </p:nvSpPr>
        <p:spPr bwMode="auto">
          <a:xfrm>
            <a:off x="1885075" y="4759075"/>
            <a:ext cx="2681288" cy="244475"/>
          </a:xfrm>
          <a:prstGeom prst="rect">
            <a:avLst/>
          </a:prstGeom>
          <a:noFill/>
          <a:ln w="9525">
            <a:noFill/>
            <a:miter lim="800000"/>
            <a:headEnd/>
            <a:tailEnd/>
          </a:ln>
        </p:spPr>
        <p:txBody>
          <a:bodyPr wrap="none">
            <a:spAutoFit/>
          </a:bodyPr>
          <a:lstStyle/>
          <a:p>
            <a:r>
              <a:rPr lang="en-US" sz="1000" b="1" i="1" dirty="0" smtClean="0">
                <a:latin typeface="Georgia" pitchFamily="18" charset="0"/>
              </a:rPr>
              <a:t>(7)</a:t>
            </a:r>
            <a:r>
              <a:rPr lang="en-US" sz="1000" b="1" i="1" dirty="0" smtClean="0"/>
              <a:t>  </a:t>
            </a:r>
            <a:r>
              <a:rPr lang="en-US" sz="1000" b="1" i="1" u="sng" dirty="0">
                <a:latin typeface="Georgia" pitchFamily="18" charset="0"/>
                <a:hlinkClick r:id="rId4"/>
              </a:rPr>
              <a:t>www.equalrightsamendment.org</a:t>
            </a:r>
            <a:endParaRPr lang="en-US" sz="1000" b="1" i="1" u="sng" dirty="0">
              <a:latin typeface="Georgia" pitchFamily="18" charset="0"/>
            </a:endParaRPr>
          </a:p>
        </p:txBody>
      </p:sp>
    </p:spTree>
    <p:extLst>
      <p:ext uri="{BB962C8B-B14F-4D97-AF65-F5344CB8AC3E}">
        <p14:creationId xmlns:p14="http://schemas.microsoft.com/office/powerpoint/2010/main" val="146125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265501" y="2432272"/>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b="1" dirty="0">
              <a:solidFill>
                <a:schemeClr val="lt1"/>
              </a:solidFill>
              <a:latin typeface="Raleway"/>
              <a:ea typeface="Raleway"/>
              <a:cs typeface="Raleway"/>
              <a:sym typeface="Raleway"/>
            </a:endParaRPr>
          </a:p>
          <a:p>
            <a:pPr marL="0" lvl="0" indent="0" algn="ctr" rtl="0">
              <a:spcBef>
                <a:spcPts val="0"/>
              </a:spcBef>
              <a:spcAft>
                <a:spcPts val="0"/>
              </a:spcAft>
              <a:buNone/>
            </a:pPr>
            <a:endParaRPr b="1" dirty="0">
              <a:solidFill>
                <a:schemeClr val="lt1"/>
              </a:solidFill>
              <a:latin typeface="Raleway"/>
              <a:ea typeface="Raleway"/>
              <a:cs typeface="Raleway"/>
              <a:sym typeface="Raleway"/>
            </a:endParaRPr>
          </a:p>
          <a:p>
            <a:pPr marL="0" lvl="0" indent="0" algn="ctr" rtl="0">
              <a:spcBef>
                <a:spcPts val="0"/>
              </a:spcBef>
              <a:spcAft>
                <a:spcPts val="0"/>
              </a:spcAft>
              <a:buNone/>
            </a:pPr>
            <a:r>
              <a:rPr lang="en" b="1" dirty="0">
                <a:solidFill>
                  <a:schemeClr val="lt1"/>
                </a:solidFill>
                <a:latin typeface="Raleway"/>
                <a:ea typeface="Raleway"/>
                <a:cs typeface="Raleway"/>
                <a:sym typeface="Raleway"/>
              </a:rPr>
              <a:t>Why </a:t>
            </a:r>
            <a:r>
              <a:rPr lang="en-US" b="1" dirty="0">
                <a:solidFill>
                  <a:schemeClr val="lt1"/>
                </a:solidFill>
                <a:latin typeface="Raleway"/>
                <a:ea typeface="Raleway"/>
                <a:cs typeface="Raleway"/>
                <a:sym typeface="Raleway"/>
              </a:rPr>
              <a:t>should a </a:t>
            </a:r>
            <a:r>
              <a:rPr lang="en-US" b="1" i="1" dirty="0">
                <a:solidFill>
                  <a:srgbClr val="FF0000"/>
                </a:solidFill>
                <a:latin typeface="Raleway"/>
                <a:ea typeface="Raleway"/>
                <a:cs typeface="Raleway"/>
                <a:sym typeface="Raleway"/>
              </a:rPr>
              <a:t>(department name) </a:t>
            </a:r>
            <a:r>
              <a:rPr lang="en-US" b="1" dirty="0">
                <a:solidFill>
                  <a:schemeClr val="bg1"/>
                </a:solidFill>
                <a:latin typeface="Raleway"/>
                <a:ea typeface="Raleway"/>
                <a:cs typeface="Raleway"/>
                <a:sym typeface="Raleway"/>
              </a:rPr>
              <a:t>major care?</a:t>
            </a:r>
            <a:endParaRPr b="1" dirty="0">
              <a:solidFill>
                <a:schemeClr val="lt1"/>
              </a:solidFill>
              <a:latin typeface="Raleway"/>
              <a:ea typeface="Raleway"/>
              <a:cs typeface="Raleway"/>
              <a:sym typeface="Raleway"/>
            </a:endParaRPr>
          </a:p>
        </p:txBody>
      </p:sp>
      <p:sp>
        <p:nvSpPr>
          <p:cNvPr id="110" name="Google Shape;110;p21"/>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Clr>
                <a:srgbClr val="073763"/>
              </a:buClr>
              <a:buSzPts val="1900"/>
              <a:buFont typeface="Raleway"/>
              <a:buChar char="●"/>
            </a:pPr>
            <a:r>
              <a:rPr lang="en-US" sz="1900" i="1" dirty="0">
                <a:solidFill>
                  <a:srgbClr val="FF0000"/>
                </a:solidFill>
                <a:latin typeface="Raleway"/>
                <a:ea typeface="Raleway"/>
                <a:cs typeface="Raleway"/>
                <a:sym typeface="Raleway"/>
              </a:rPr>
              <a:t>(this is where you can put how you believe the ERA fits into your class, field of study, university’s life, etc.)</a:t>
            </a:r>
          </a:p>
        </p:txBody>
      </p:sp>
      <p:pic>
        <p:nvPicPr>
          <p:cNvPr id="111" name="Google Shape;111;p21"/>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2455138"/>
            <a:ext cx="8520600" cy="125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solidFill>
                  <a:schemeClr val="lt1"/>
                </a:solidFill>
                <a:latin typeface="Raleway"/>
                <a:ea typeface="Raleway"/>
                <a:cs typeface="Raleway"/>
                <a:sym typeface="Raleway"/>
              </a:rPr>
              <a:t>Equal Rights Amendment: Why it matters for </a:t>
            </a:r>
            <a:r>
              <a:rPr lang="en-US" b="1" dirty="0">
                <a:solidFill>
                  <a:srgbClr val="FF0000"/>
                </a:solidFill>
                <a:latin typeface="Raleway"/>
                <a:ea typeface="Raleway"/>
                <a:cs typeface="Raleway"/>
                <a:sym typeface="Raleway"/>
              </a:rPr>
              <a:t>(</a:t>
            </a:r>
            <a:r>
              <a:rPr lang="en-US" b="1" i="1" dirty="0">
                <a:solidFill>
                  <a:srgbClr val="FF0000"/>
                </a:solidFill>
                <a:latin typeface="Raleway"/>
                <a:ea typeface="Raleway"/>
                <a:cs typeface="Raleway"/>
                <a:sym typeface="Raleway"/>
              </a:rPr>
              <a:t>department name) </a:t>
            </a:r>
            <a:r>
              <a:rPr lang="en-US" b="1" dirty="0">
                <a:solidFill>
                  <a:schemeClr val="lt1"/>
                </a:solidFill>
                <a:latin typeface="Raleway"/>
                <a:ea typeface="Raleway"/>
                <a:cs typeface="Raleway"/>
                <a:sym typeface="Raleway"/>
              </a:rPr>
              <a:t>students</a:t>
            </a:r>
            <a:endParaRPr b="1" dirty="0">
              <a:solidFill>
                <a:schemeClr val="lt1"/>
              </a:solidFill>
              <a:latin typeface="Raleway"/>
              <a:ea typeface="Raleway"/>
              <a:cs typeface="Raleway"/>
              <a:sym typeface="Raleway"/>
            </a:endParaRPr>
          </a:p>
        </p:txBody>
      </p:sp>
      <p:pic>
        <p:nvPicPr>
          <p:cNvPr id="55" name="Google Shape;55;p13"/>
          <p:cNvPicPr preferRelativeResize="0"/>
          <p:nvPr/>
        </p:nvPicPr>
        <p:blipFill>
          <a:blip r:embed="rId3">
            <a:alphaModFix/>
          </a:blip>
          <a:stretch>
            <a:fillRect/>
          </a:stretch>
        </p:blipFill>
        <p:spPr>
          <a:xfrm>
            <a:off x="2231000" y="849025"/>
            <a:ext cx="4682008" cy="11246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265501" y="190188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i="1" dirty="0">
                <a:solidFill>
                  <a:srgbClr val="FF0000"/>
                </a:solidFill>
                <a:latin typeface="Raleway"/>
                <a:ea typeface="Raleway"/>
                <a:cs typeface="Raleway"/>
                <a:sym typeface="Raleway"/>
              </a:rPr>
              <a:t>continued</a:t>
            </a:r>
            <a:endParaRPr b="1" i="1" dirty="0">
              <a:solidFill>
                <a:srgbClr val="FF0000"/>
              </a:solidFill>
              <a:latin typeface="Raleway"/>
              <a:ea typeface="Raleway"/>
              <a:cs typeface="Raleway"/>
              <a:sym typeface="Raleway"/>
            </a:endParaRPr>
          </a:p>
        </p:txBody>
      </p:sp>
      <p:sp>
        <p:nvSpPr>
          <p:cNvPr id="117" name="Google Shape;117;p22"/>
          <p:cNvSpPr txBox="1">
            <a:spLocks noGrp="1"/>
          </p:cNvSpPr>
          <p:nvPr>
            <p:ph type="body" idx="2"/>
          </p:nvPr>
        </p:nvSpPr>
        <p:spPr>
          <a:xfrm>
            <a:off x="4822025" y="139950"/>
            <a:ext cx="4045200" cy="4863600"/>
          </a:xfrm>
          <a:prstGeom prst="rect">
            <a:avLst/>
          </a:prstGeom>
          <a:noFill/>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endParaRPr sz="1900" dirty="0">
              <a:solidFill>
                <a:srgbClr val="073763"/>
              </a:solidFill>
              <a:latin typeface="Raleway"/>
              <a:ea typeface="Raleway"/>
              <a:cs typeface="Raleway"/>
              <a:sym typeface="Raleway"/>
            </a:endParaRPr>
          </a:p>
        </p:txBody>
      </p:sp>
      <p:pic>
        <p:nvPicPr>
          <p:cNvPr id="118" name="Google Shape;118;p22"/>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63655" y="26159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lt1"/>
                </a:solidFill>
                <a:latin typeface="Raleway"/>
                <a:ea typeface="Raleway"/>
                <a:cs typeface="Raleway"/>
                <a:sym typeface="Raleway"/>
              </a:rPr>
              <a:t>How else can you </a:t>
            </a:r>
            <a:r>
              <a:rPr lang="en-US" b="1" dirty="0">
                <a:solidFill>
                  <a:schemeClr val="lt1"/>
                </a:solidFill>
                <a:latin typeface="Raleway"/>
                <a:ea typeface="Raleway"/>
                <a:cs typeface="Raleway"/>
                <a:sym typeface="Raleway"/>
              </a:rPr>
              <a:t>be </a:t>
            </a:r>
            <a:r>
              <a:rPr lang="en" b="1" dirty="0">
                <a:solidFill>
                  <a:schemeClr val="lt1"/>
                </a:solidFill>
                <a:latin typeface="Raleway"/>
                <a:ea typeface="Raleway"/>
                <a:cs typeface="Raleway"/>
                <a:sym typeface="Raleway"/>
              </a:rPr>
              <a:t>involved?</a:t>
            </a:r>
            <a:endParaRPr b="1" dirty="0">
              <a:solidFill>
                <a:schemeClr val="lt1"/>
              </a:solidFill>
              <a:latin typeface="Raleway"/>
              <a:ea typeface="Raleway"/>
              <a:cs typeface="Raleway"/>
              <a:sym typeface="Raleway"/>
            </a:endParaRPr>
          </a:p>
        </p:txBody>
      </p:sp>
      <p:sp>
        <p:nvSpPr>
          <p:cNvPr id="124" name="Google Shape;124;p23"/>
          <p:cNvSpPr txBox="1">
            <a:spLocks noGrp="1"/>
          </p:cNvSpPr>
          <p:nvPr>
            <p:ph type="body" idx="1"/>
          </p:nvPr>
        </p:nvSpPr>
        <p:spPr>
          <a:xfrm>
            <a:off x="282012" y="1013654"/>
            <a:ext cx="4156200" cy="3416400"/>
          </a:xfrm>
          <a:prstGeom prst="rect">
            <a:avLst/>
          </a:prstGeom>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lt1"/>
              </a:buClr>
              <a:buSzPts val="1400"/>
              <a:buFont typeface="Raleway"/>
              <a:buChar char="●"/>
            </a:pPr>
            <a:r>
              <a:rPr lang="en" sz="1600" b="1" dirty="0">
                <a:solidFill>
                  <a:schemeClr val="lt1"/>
                </a:solidFill>
                <a:latin typeface="Raleway"/>
                <a:ea typeface="Raleway"/>
                <a:cs typeface="Raleway"/>
                <a:sym typeface="Raleway"/>
              </a:rPr>
              <a:t>Participate in ERA-NC Alliance sponsored events</a:t>
            </a:r>
            <a:endParaRPr lang="en-US" sz="1600" b="1" dirty="0">
              <a:solidFill>
                <a:schemeClr val="lt1"/>
              </a:solidFill>
              <a:latin typeface="Raleway"/>
              <a:ea typeface="Raleway"/>
              <a:cs typeface="Raleway"/>
            </a:endParaRPr>
          </a:p>
          <a:p>
            <a:pPr marL="139700" indent="0">
              <a:lnSpc>
                <a:spcPct val="114999"/>
              </a:lnSpc>
              <a:buClr>
                <a:schemeClr val="lt1"/>
              </a:buClr>
              <a:buNone/>
            </a:pPr>
            <a:endParaRPr lang="en" sz="1600" b="1" dirty="0">
              <a:solidFill>
                <a:schemeClr val="lt1"/>
              </a:solidFill>
              <a:latin typeface="Raleway"/>
              <a:ea typeface="Raleway"/>
              <a:cs typeface="Raleway"/>
            </a:endParaRPr>
          </a:p>
          <a:p>
            <a:pPr>
              <a:buClr>
                <a:schemeClr val="lt1"/>
              </a:buClr>
              <a:buFont typeface="Raleway"/>
              <a:buChar char="●"/>
            </a:pPr>
            <a:r>
              <a:rPr lang="en-US" sz="1600" b="1" dirty="0">
                <a:solidFill>
                  <a:schemeClr val="lt1"/>
                </a:solidFill>
                <a:latin typeface="Raleway"/>
                <a:ea typeface="Raleway"/>
                <a:cs typeface="Raleway"/>
                <a:sym typeface="Raleway"/>
              </a:rPr>
              <a:t>Call your Congressional representatives! </a:t>
            </a:r>
            <a:r>
              <a:rPr lang="en-US" sz="1600" b="1" dirty="0">
                <a:solidFill>
                  <a:schemeClr val="lt1"/>
                </a:solidFill>
                <a:latin typeface="Raleway"/>
                <a:ea typeface="Raleway"/>
                <a:cs typeface="Raleway"/>
                <a:sym typeface="Raleway"/>
                <a:hlinkClick r:id="rId3"/>
              </a:rPr>
              <a:t>Here is a guide.</a:t>
            </a:r>
            <a:r>
              <a:rPr lang="en-US" sz="1600" b="1" dirty="0">
                <a:solidFill>
                  <a:schemeClr val="lt1"/>
                </a:solidFill>
                <a:latin typeface="Raleway"/>
                <a:ea typeface="Raleway"/>
                <a:cs typeface="Raleway"/>
                <a:sym typeface="Raleway"/>
              </a:rPr>
              <a:t> </a:t>
            </a:r>
            <a:r>
              <a:rPr lang="en-US" sz="1600" b="1" i="1" dirty="0">
                <a:solidFill>
                  <a:srgbClr val="FF0000"/>
                </a:solidFill>
                <a:latin typeface="Raleway"/>
                <a:ea typeface="Raleway"/>
                <a:cs typeface="Raleway"/>
                <a:sym typeface="Raleway"/>
              </a:rPr>
              <a:t>(This guide is for NC but can be adapted to any state that hasn’t ratified the ERA.)</a:t>
            </a:r>
            <a:endParaRPr lang="en-US" sz="1600" b="1" i="1" dirty="0">
              <a:solidFill>
                <a:srgbClr val="FF0000"/>
              </a:solidFill>
              <a:latin typeface="Raleway"/>
              <a:ea typeface="Raleway"/>
              <a:cs typeface="Raleway"/>
            </a:endParaRPr>
          </a:p>
          <a:p>
            <a:pPr marL="139700" indent="0">
              <a:lnSpc>
                <a:spcPct val="114999"/>
              </a:lnSpc>
              <a:buClr>
                <a:schemeClr val="lt1"/>
              </a:buClr>
              <a:buNone/>
            </a:pPr>
            <a:endParaRPr lang="en-US" sz="1600" b="1" i="1" dirty="0">
              <a:solidFill>
                <a:srgbClr val="FF0000"/>
              </a:solidFill>
              <a:latin typeface="Raleway"/>
              <a:ea typeface="Raleway"/>
              <a:cs typeface="Raleway"/>
            </a:endParaRPr>
          </a:p>
          <a:p>
            <a:pPr>
              <a:buClr>
                <a:schemeClr val="lt1"/>
              </a:buClr>
              <a:buFont typeface="Raleway"/>
              <a:buChar char="●"/>
            </a:pPr>
            <a:r>
              <a:rPr lang="en-US" sz="1600" b="1" dirty="0">
                <a:solidFill>
                  <a:schemeClr val="bg1"/>
                </a:solidFill>
                <a:latin typeface="Raleway"/>
                <a:ea typeface="Raleway"/>
                <a:cs typeface="Raleway"/>
              </a:rPr>
              <a:t>Educate your friends, campus, family, etc. about the ERA! Our </a:t>
            </a:r>
            <a:r>
              <a:rPr lang="en-US" sz="1600" b="1" dirty="0">
                <a:solidFill>
                  <a:schemeClr val="bg1"/>
                </a:solidFill>
                <a:latin typeface="Raleway"/>
                <a:ea typeface="Raleway"/>
                <a:cs typeface="Raleway"/>
                <a:hlinkClick r:id="rId4"/>
              </a:rPr>
              <a:t>website </a:t>
            </a:r>
            <a:r>
              <a:rPr lang="en-US" sz="1600" b="1" dirty="0">
                <a:solidFill>
                  <a:schemeClr val="bg1"/>
                </a:solidFill>
                <a:latin typeface="Raleway"/>
                <a:ea typeface="Raleway"/>
                <a:cs typeface="Raleway"/>
              </a:rPr>
              <a:t>has tons of resources as does the </a:t>
            </a:r>
            <a:r>
              <a:rPr lang="en-US" sz="1600" b="1" dirty="0">
                <a:solidFill>
                  <a:schemeClr val="bg1"/>
                </a:solidFill>
                <a:latin typeface="Raleway"/>
                <a:ea typeface="Raleway"/>
                <a:cs typeface="Raleway"/>
                <a:hlinkClick r:id="rId5"/>
              </a:rPr>
              <a:t>ERA Coalition </a:t>
            </a:r>
            <a:r>
              <a:rPr lang="en-US" sz="1600" b="1" dirty="0">
                <a:solidFill>
                  <a:schemeClr val="bg1"/>
                </a:solidFill>
                <a:latin typeface="Raleway"/>
                <a:ea typeface="Raleway"/>
                <a:cs typeface="Raleway"/>
              </a:rPr>
              <a:t>and the </a:t>
            </a:r>
            <a:r>
              <a:rPr lang="en-US" sz="1600" b="1" dirty="0">
                <a:solidFill>
                  <a:schemeClr val="bg1"/>
                </a:solidFill>
                <a:latin typeface="Raleway"/>
                <a:ea typeface="Raleway"/>
                <a:cs typeface="Raleway"/>
                <a:hlinkClick r:id="rId6"/>
              </a:rPr>
              <a:t>Alice Paul Institute</a:t>
            </a:r>
            <a:r>
              <a:rPr lang="en-US" sz="1600" b="1" dirty="0">
                <a:solidFill>
                  <a:schemeClr val="bg1"/>
                </a:solidFill>
                <a:latin typeface="Raleway"/>
                <a:ea typeface="Raleway"/>
                <a:cs typeface="Raleway"/>
              </a:rPr>
              <a:t>.</a:t>
            </a:r>
            <a:endParaRPr lang="en-US" sz="1600" b="1" dirty="0">
              <a:solidFill>
                <a:schemeClr val="bg1"/>
              </a:solidFill>
              <a:latin typeface="Raleway"/>
            </a:endParaRPr>
          </a:p>
          <a:p>
            <a:pPr marL="457200" lvl="0" indent="-317500" algn="l" rtl="0">
              <a:lnSpc>
                <a:spcPct val="115000"/>
              </a:lnSpc>
              <a:spcBef>
                <a:spcPts val="0"/>
              </a:spcBef>
              <a:spcAft>
                <a:spcPts val="0"/>
              </a:spcAft>
              <a:buClr>
                <a:schemeClr val="lt1"/>
              </a:buClr>
              <a:buSzPts val="1400"/>
              <a:buFont typeface="Raleway"/>
              <a:buChar char="●"/>
            </a:pPr>
            <a:endParaRPr b="1" dirty="0">
              <a:solidFill>
                <a:schemeClr val="lt1"/>
              </a:solidFill>
              <a:latin typeface="Raleway"/>
              <a:ea typeface="Raleway"/>
              <a:cs typeface="Raleway"/>
              <a:sym typeface="Raleway"/>
            </a:endParaRPr>
          </a:p>
          <a:p>
            <a:pPr marL="457200" lvl="0" indent="0" algn="l" rtl="0">
              <a:spcBef>
                <a:spcPts val="1600"/>
              </a:spcBef>
              <a:spcAft>
                <a:spcPts val="1600"/>
              </a:spcAft>
              <a:buNone/>
            </a:pPr>
            <a:endParaRPr b="1" dirty="0">
              <a:solidFill>
                <a:schemeClr val="lt1"/>
              </a:solidFill>
              <a:latin typeface="Raleway"/>
              <a:ea typeface="Raleway"/>
              <a:cs typeface="Raleway"/>
              <a:sym typeface="Raleway"/>
            </a:endParaRPr>
          </a:p>
        </p:txBody>
      </p:sp>
      <p:sp>
        <p:nvSpPr>
          <p:cNvPr id="125" name="Google Shape;125;p23"/>
          <p:cNvSpPr txBox="1">
            <a:spLocks noGrp="1"/>
          </p:cNvSpPr>
          <p:nvPr>
            <p:ph type="body" idx="2"/>
          </p:nvPr>
        </p:nvSpPr>
        <p:spPr>
          <a:xfrm>
            <a:off x="4806423" y="1165276"/>
            <a:ext cx="3999900" cy="3416400"/>
          </a:xfrm>
          <a:prstGeom prst="rect">
            <a:avLst/>
          </a:prstGeom>
        </p:spPr>
        <p:txBody>
          <a:bodyPr spcFirstLastPara="1" wrap="square" lIns="91425" tIns="91425" rIns="91425" bIns="91425" anchor="t" anchorCtr="0">
            <a:noAutofit/>
          </a:bodyPr>
          <a:lstStyle/>
          <a:p>
            <a:pPr>
              <a:buClr>
                <a:schemeClr val="lt1"/>
              </a:buClr>
              <a:buFont typeface="Raleway"/>
              <a:buChar char="●"/>
            </a:pPr>
            <a:r>
              <a:rPr lang="en" sz="1600" b="1" u="sng" dirty="0">
                <a:solidFill>
                  <a:schemeClr val="lt1"/>
                </a:solidFill>
                <a:latin typeface="Raleway"/>
                <a:ea typeface="Raleway"/>
                <a:cs typeface="Raleway"/>
                <a:sym typeface="Raleway"/>
              </a:rPr>
              <a:t>Follow us on </a:t>
            </a:r>
            <a:r>
              <a:rPr lang="en-US" sz="1600" b="1" u="sng" dirty="0">
                <a:solidFill>
                  <a:schemeClr val="lt1"/>
                </a:solidFill>
                <a:latin typeface="Raleway"/>
                <a:ea typeface="Raleway"/>
                <a:cs typeface="Raleway"/>
                <a:sym typeface="Raleway"/>
              </a:rPr>
              <a:t>Social Media</a:t>
            </a:r>
            <a:r>
              <a:rPr lang="en" sz="1600" b="1" u="sng" dirty="0">
                <a:solidFill>
                  <a:schemeClr val="lt1"/>
                </a:solidFill>
                <a:latin typeface="Raleway"/>
                <a:ea typeface="Raleway"/>
                <a:cs typeface="Raleway"/>
                <a:sym typeface="Raleway"/>
              </a:rPr>
              <a:t>!</a:t>
            </a:r>
            <a:r>
              <a:rPr lang="en" sz="1600" b="1" dirty="0">
                <a:solidFill>
                  <a:schemeClr val="lt1"/>
                </a:solidFill>
                <a:latin typeface="Raleway"/>
                <a:ea typeface="Raleway"/>
                <a:cs typeface="Raleway"/>
                <a:sym typeface="Raleway"/>
              </a:rPr>
              <a:t> </a:t>
            </a:r>
            <a:endParaRPr lang="en-US" b="1" dirty="0">
              <a:solidFill>
                <a:schemeClr val="lt1"/>
              </a:solidFill>
              <a:latin typeface="Raleway"/>
              <a:ea typeface="Raleway"/>
              <a:cs typeface="Raleway"/>
              <a:sym typeface="Raleway"/>
            </a:endParaRPr>
          </a:p>
          <a:p>
            <a:pPr lvl="1" indent="-317500">
              <a:spcBef>
                <a:spcPts val="0"/>
              </a:spcBef>
              <a:buClr>
                <a:schemeClr val="lt1"/>
              </a:buClr>
              <a:buSzPts val="1400"/>
              <a:buFont typeface="Raleway"/>
              <a:buChar char="●"/>
            </a:pPr>
            <a:r>
              <a:rPr lang="en-US" sz="1400" b="1" dirty="0">
                <a:solidFill>
                  <a:schemeClr val="lt1"/>
                </a:solidFill>
                <a:latin typeface="Raleway"/>
                <a:ea typeface="Raleway"/>
                <a:cs typeface="Raleway"/>
                <a:sym typeface="Raleway"/>
              </a:rPr>
              <a:t>Instagram: </a:t>
            </a:r>
            <a:r>
              <a:rPr lang="en" sz="1400" b="1" dirty="0">
                <a:solidFill>
                  <a:schemeClr val="lt1"/>
                </a:solidFill>
                <a:latin typeface="Raleway"/>
                <a:ea typeface="Raleway"/>
                <a:cs typeface="Raleway"/>
                <a:sym typeface="Raleway"/>
              </a:rPr>
              <a:t>era</a:t>
            </a:r>
            <a:r>
              <a:rPr lang="en-US" sz="1400" b="1" u="sng" dirty="0">
                <a:solidFill>
                  <a:schemeClr val="lt1"/>
                </a:solidFill>
                <a:latin typeface="Raleway"/>
                <a:ea typeface="Raleway"/>
                <a:cs typeface="Raleway"/>
                <a:sym typeface="Raleway"/>
              </a:rPr>
              <a:t>_</a:t>
            </a:r>
            <a:r>
              <a:rPr lang="en" sz="1400" b="1" dirty="0">
                <a:solidFill>
                  <a:schemeClr val="lt1"/>
                </a:solidFill>
                <a:latin typeface="Raleway"/>
                <a:ea typeface="Raleway"/>
                <a:cs typeface="Raleway"/>
                <a:sym typeface="Raleway"/>
              </a:rPr>
              <a:t>ncalliance</a:t>
            </a:r>
            <a:r>
              <a:rPr lang="en-US" sz="1400" b="1" dirty="0">
                <a:solidFill>
                  <a:schemeClr val="lt1"/>
                </a:solidFill>
                <a:latin typeface="Raleway"/>
                <a:ea typeface="Raleway"/>
                <a:cs typeface="Raleway"/>
                <a:sym typeface="Raleway"/>
              </a:rPr>
              <a:t> </a:t>
            </a:r>
            <a:endParaRPr lang="en-US" sz="1400" b="1" dirty="0">
              <a:solidFill>
                <a:schemeClr val="lt1"/>
              </a:solidFill>
              <a:latin typeface="Raleway"/>
              <a:ea typeface="Raleway"/>
              <a:cs typeface="Raleway"/>
            </a:endParaRPr>
          </a:p>
          <a:p>
            <a:pPr lvl="1" indent="-317500">
              <a:spcBef>
                <a:spcPts val="0"/>
              </a:spcBef>
              <a:buClr>
                <a:schemeClr val="lt1"/>
              </a:buClr>
              <a:buSzPts val="1400"/>
              <a:buFont typeface="Raleway"/>
              <a:buChar char="●"/>
            </a:pPr>
            <a:r>
              <a:rPr lang="en-US" sz="1400" b="1" dirty="0">
                <a:solidFill>
                  <a:schemeClr val="lt1"/>
                </a:solidFill>
                <a:latin typeface="Raleway"/>
                <a:ea typeface="Raleway"/>
                <a:cs typeface="Raleway"/>
                <a:sym typeface="Raleway"/>
              </a:rPr>
              <a:t>Facebook: ERA NC Alliance </a:t>
            </a:r>
            <a:endParaRPr lang="en-US" sz="1400" b="1" dirty="0">
              <a:solidFill>
                <a:schemeClr val="lt1"/>
              </a:solidFill>
              <a:latin typeface="Raleway"/>
              <a:ea typeface="Raleway"/>
              <a:cs typeface="Raleway"/>
            </a:endParaRPr>
          </a:p>
          <a:p>
            <a:pPr lvl="1" indent="-317500">
              <a:spcBef>
                <a:spcPts val="0"/>
              </a:spcBef>
              <a:buClr>
                <a:schemeClr val="lt1"/>
              </a:buClr>
              <a:buSzPts val="1400"/>
              <a:buFont typeface="Raleway"/>
              <a:buChar char="●"/>
            </a:pPr>
            <a:r>
              <a:rPr lang="en-US" sz="1400" b="1" dirty="0">
                <a:solidFill>
                  <a:schemeClr val="lt1"/>
                </a:solidFill>
                <a:latin typeface="Raleway"/>
                <a:ea typeface="Raleway"/>
                <a:cs typeface="Raleway"/>
                <a:sym typeface="Raleway"/>
              </a:rPr>
              <a:t>Twitter: ERA_NC</a:t>
            </a:r>
            <a:endParaRPr sz="1400" b="1" dirty="0">
              <a:solidFill>
                <a:schemeClr val="lt1"/>
              </a:solidFill>
              <a:latin typeface="Raleway"/>
              <a:ea typeface="Raleway"/>
              <a:cs typeface="Raleway"/>
              <a:sym typeface="Raleway"/>
            </a:endParaRPr>
          </a:p>
          <a:p>
            <a:pPr marL="0" lvl="0" indent="0" algn="l" rtl="0">
              <a:spcBef>
                <a:spcPts val="1600"/>
              </a:spcBef>
              <a:spcAft>
                <a:spcPts val="0"/>
              </a:spcAft>
              <a:buNone/>
            </a:pPr>
            <a:r>
              <a:rPr lang="en" sz="1600" b="1" dirty="0">
                <a:solidFill>
                  <a:schemeClr val="lt1"/>
                </a:solidFill>
                <a:latin typeface="Raleway"/>
                <a:ea typeface="Raleway"/>
                <a:cs typeface="Raleway"/>
                <a:sym typeface="Raleway"/>
              </a:rPr>
              <a:t>Want more information? The Alliance is more than happy to answer any questions you or your organization might have. Email us at </a:t>
            </a:r>
            <a:r>
              <a:rPr lang="en" sz="1600" b="1" u="sng" dirty="0">
                <a:solidFill>
                  <a:srgbClr val="FFFF00"/>
                </a:solidFill>
                <a:latin typeface="Raleway"/>
                <a:ea typeface="Raleway"/>
                <a:cs typeface="Raleway"/>
                <a:sym typeface="Raleway"/>
                <a:hlinkClick r:id="rId7"/>
              </a:rPr>
              <a:t>info@era-nc.org</a:t>
            </a:r>
            <a:r>
              <a:rPr lang="en" sz="1600" b="1" dirty="0">
                <a:solidFill>
                  <a:schemeClr val="lt1"/>
                </a:solidFill>
                <a:latin typeface="Raleway"/>
                <a:ea typeface="Raleway"/>
                <a:cs typeface="Raleway"/>
                <a:sym typeface="Raleway"/>
              </a:rPr>
              <a:t> and feel free to visit our website </a:t>
            </a:r>
            <a:r>
              <a:rPr lang="en-US" sz="1600" b="1" dirty="0">
                <a:solidFill>
                  <a:schemeClr val="lt1"/>
                </a:solidFill>
                <a:latin typeface="Raleway"/>
                <a:ea typeface="Raleway"/>
                <a:cs typeface="Raleway"/>
                <a:sym typeface="Raleway"/>
              </a:rPr>
              <a:t>www.</a:t>
            </a:r>
            <a:r>
              <a:rPr lang="en" sz="1600" b="1" dirty="0">
                <a:solidFill>
                  <a:schemeClr val="lt1"/>
                </a:solidFill>
                <a:latin typeface="Raleway"/>
                <a:ea typeface="Raleway"/>
                <a:cs typeface="Raleway"/>
                <a:sym typeface="Raleway"/>
              </a:rPr>
              <a:t>era-nc.org.</a:t>
            </a:r>
            <a:endParaRPr sz="1600" b="1" dirty="0">
              <a:solidFill>
                <a:schemeClr val="lt1"/>
              </a:solidFill>
              <a:latin typeface="Raleway"/>
              <a:ea typeface="Raleway"/>
              <a:cs typeface="Raleway"/>
              <a:sym typeface="Raleway"/>
            </a:endParaRPr>
          </a:p>
          <a:p>
            <a:pPr marL="457200" lvl="0" indent="0" algn="l" rtl="0">
              <a:spcBef>
                <a:spcPts val="1600"/>
              </a:spcBef>
              <a:spcAft>
                <a:spcPts val="1600"/>
              </a:spcAft>
              <a:buNone/>
            </a:pPr>
            <a:endParaRPr b="1" dirty="0">
              <a:solidFill>
                <a:schemeClr val="lt1"/>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59"/>
        <p:cNvGrpSpPr/>
        <p:nvPr/>
      </p:nvGrpSpPr>
      <p:grpSpPr>
        <a:xfrm>
          <a:off x="0" y="0"/>
          <a:ext cx="0" cy="0"/>
          <a:chOff x="0" y="0"/>
          <a:chExt cx="0" cy="0"/>
        </a:xfrm>
      </p:grpSpPr>
      <p:sp>
        <p:nvSpPr>
          <p:cNvPr id="61" name="Google Shape;61;p14"/>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indent="-355600">
              <a:lnSpc>
                <a:spcPct val="100000"/>
              </a:lnSpc>
              <a:buClr>
                <a:srgbClr val="073763"/>
              </a:buClr>
              <a:buSzPts val="2000"/>
              <a:buFont typeface="Raleway"/>
              <a:buChar char="●"/>
            </a:pPr>
            <a:endParaRPr lang="en-US" sz="1400" dirty="0">
              <a:solidFill>
                <a:srgbClr val="FF0000"/>
              </a:solidFill>
            </a:endParaRPr>
          </a:p>
          <a:p>
            <a:pPr indent="-355600">
              <a:lnSpc>
                <a:spcPct val="100000"/>
              </a:lnSpc>
              <a:buClr>
                <a:srgbClr val="073763"/>
              </a:buClr>
              <a:buSzPts val="2000"/>
              <a:buFont typeface="Raleway"/>
              <a:buChar char="●"/>
            </a:pPr>
            <a:r>
              <a:rPr lang="en-US" sz="1400" dirty="0">
                <a:solidFill>
                  <a:srgbClr val="FF0000"/>
                </a:solidFill>
              </a:rPr>
              <a:t>The Alliance unified major women’s advocacy groups calling for the ratification of the ERA in NC and its passage by our nation.  </a:t>
            </a:r>
          </a:p>
          <a:p>
            <a:pPr indent="-355600">
              <a:lnSpc>
                <a:spcPct val="100000"/>
              </a:lnSpc>
              <a:buClr>
                <a:srgbClr val="073763"/>
              </a:buClr>
              <a:buSzPts val="2000"/>
              <a:buFont typeface="Raleway"/>
              <a:buChar char="●"/>
            </a:pPr>
            <a:endParaRPr lang="en-US" sz="1400" dirty="0">
              <a:solidFill>
                <a:srgbClr val="FF0000"/>
              </a:solidFill>
            </a:endParaRPr>
          </a:p>
          <a:p>
            <a:pPr indent="-355600">
              <a:lnSpc>
                <a:spcPct val="100000"/>
              </a:lnSpc>
              <a:buClr>
                <a:srgbClr val="073763"/>
              </a:buClr>
              <a:buSzPts val="2000"/>
              <a:buFont typeface="Raleway"/>
              <a:buChar char="●"/>
            </a:pPr>
            <a:r>
              <a:rPr lang="en-US" sz="1400" dirty="0">
                <a:solidFill>
                  <a:srgbClr val="FF0000"/>
                </a:solidFill>
              </a:rPr>
              <a:t>Efforts have been coordinated with the National ERA Coalition, representing 76 members and Lead Organizations</a:t>
            </a:r>
          </a:p>
          <a:p>
            <a:pPr indent="-355600">
              <a:lnSpc>
                <a:spcPct val="100000"/>
              </a:lnSpc>
              <a:buClr>
                <a:srgbClr val="073763"/>
              </a:buClr>
              <a:buSzPts val="2000"/>
              <a:buFont typeface="Raleway"/>
              <a:buChar char="●"/>
            </a:pPr>
            <a:endParaRPr lang="en-US" sz="1400" dirty="0">
              <a:solidFill>
                <a:srgbClr val="FF0000"/>
              </a:solidFill>
            </a:endParaRPr>
          </a:p>
          <a:p>
            <a:pPr indent="-355600">
              <a:lnSpc>
                <a:spcPct val="100000"/>
              </a:lnSpc>
              <a:buClr>
                <a:srgbClr val="073763"/>
              </a:buClr>
              <a:buSzPts val="2000"/>
              <a:buFont typeface="Raleway"/>
              <a:buChar char="●"/>
            </a:pPr>
            <a:r>
              <a:rPr lang="en-US" sz="1400" dirty="0">
                <a:solidFill>
                  <a:srgbClr val="FF0000"/>
                </a:solidFill>
              </a:rPr>
              <a:t>Two current ERA bills in the NCGA-SB 184 and HB 2711.  All Democratic Senators &amp; House members have signed on to the bills.</a:t>
            </a:r>
          </a:p>
          <a:p>
            <a:pPr indent="-355600">
              <a:lnSpc>
                <a:spcPct val="100000"/>
              </a:lnSpc>
              <a:buClr>
                <a:srgbClr val="073763"/>
              </a:buClr>
              <a:buSzPts val="2000"/>
              <a:buFont typeface="Raleway"/>
              <a:buChar char="●"/>
            </a:pPr>
            <a:endParaRPr lang="en-US" sz="1400" dirty="0">
              <a:solidFill>
                <a:srgbClr val="FF0000"/>
              </a:solidFill>
            </a:endParaRPr>
          </a:p>
        </p:txBody>
      </p:sp>
      <p:pic>
        <p:nvPicPr>
          <p:cNvPr id="62" name="Google Shape;62;p14"/>
          <p:cNvPicPr preferRelativeResize="0"/>
          <p:nvPr/>
        </p:nvPicPr>
        <p:blipFill>
          <a:blip r:embed="rId3">
            <a:alphaModFix/>
          </a:blip>
          <a:stretch>
            <a:fillRect/>
          </a:stretch>
        </p:blipFill>
        <p:spPr>
          <a:xfrm>
            <a:off x="571887" y="557675"/>
            <a:ext cx="3198800" cy="768350"/>
          </a:xfrm>
          <a:prstGeom prst="rect">
            <a:avLst/>
          </a:prstGeom>
          <a:noFill/>
          <a:ln>
            <a:noFill/>
          </a:ln>
        </p:spPr>
      </p:pic>
    </p:spTree>
    <p:extLst>
      <p:ext uri="{BB962C8B-B14F-4D97-AF65-F5344CB8AC3E}">
        <p14:creationId xmlns:p14="http://schemas.microsoft.com/office/powerpoint/2010/main" val="155776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5500" y="200717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b="1" dirty="0">
                <a:solidFill>
                  <a:srgbClr val="FF0000"/>
                </a:solidFill>
                <a:latin typeface="Raleway"/>
                <a:ea typeface="Raleway"/>
                <a:cs typeface="Raleway"/>
                <a:sym typeface="Raleway"/>
              </a:rPr>
              <a:t>Lead Organizations</a:t>
            </a:r>
            <a:endParaRPr b="1" dirty="0">
              <a:solidFill>
                <a:srgbClr val="FF0000"/>
              </a:solidFill>
              <a:latin typeface="Raleway"/>
              <a:ea typeface="Raleway"/>
              <a:cs typeface="Raleway"/>
              <a:sym typeface="Raleway"/>
            </a:endParaRPr>
          </a:p>
        </p:txBody>
      </p:sp>
      <p:sp>
        <p:nvSpPr>
          <p:cNvPr id="61" name="Google Shape;61;p14"/>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342900">
              <a:lnSpc>
                <a:spcPct val="100000"/>
              </a:lnSpc>
              <a:buFont typeface="Arial" charset="0"/>
              <a:buChar char="•"/>
            </a:pPr>
            <a:r>
              <a:rPr lang="en-US" dirty="0">
                <a:solidFill>
                  <a:srgbClr val="FF0000"/>
                </a:solidFill>
              </a:rPr>
              <a:t>American Association of University Women of NC </a:t>
            </a:r>
          </a:p>
          <a:p>
            <a:pPr marL="342900">
              <a:lnSpc>
                <a:spcPct val="100000"/>
              </a:lnSpc>
              <a:buFont typeface="Arial" charset="0"/>
              <a:buChar char="•"/>
            </a:pPr>
            <a:r>
              <a:rPr lang="en-US" dirty="0">
                <a:solidFill>
                  <a:srgbClr val="FF0000"/>
                </a:solidFill>
              </a:rPr>
              <a:t>League of Women Voters of NC</a:t>
            </a:r>
          </a:p>
          <a:p>
            <a:pPr marL="342900">
              <a:lnSpc>
                <a:spcPct val="100000"/>
              </a:lnSpc>
              <a:buFont typeface="Arial" charset="0"/>
              <a:buChar char="•"/>
            </a:pPr>
            <a:r>
              <a:rPr lang="en-US" dirty="0">
                <a:solidFill>
                  <a:srgbClr val="FF0000"/>
                </a:solidFill>
              </a:rPr>
              <a:t>NC Business and Professional Women</a:t>
            </a:r>
          </a:p>
          <a:p>
            <a:pPr marL="342900">
              <a:lnSpc>
                <a:spcPct val="100000"/>
              </a:lnSpc>
              <a:buFont typeface="Arial" charset="0"/>
              <a:buChar char="•"/>
            </a:pPr>
            <a:r>
              <a:rPr lang="en-US" dirty="0">
                <a:solidFill>
                  <a:srgbClr val="FF0000"/>
                </a:solidFill>
              </a:rPr>
              <a:t>NC National Organization for Women</a:t>
            </a:r>
          </a:p>
          <a:p>
            <a:pPr marL="342900">
              <a:lnSpc>
                <a:spcPct val="100000"/>
              </a:lnSpc>
              <a:buFont typeface="Arial" charset="0"/>
              <a:buChar char="•"/>
            </a:pPr>
            <a:r>
              <a:rPr lang="en-US" dirty="0">
                <a:solidFill>
                  <a:srgbClr val="FF0000"/>
                </a:solidFill>
              </a:rPr>
              <a:t>NC Women United; Women’s Forum of NC</a:t>
            </a:r>
          </a:p>
          <a:p>
            <a:pPr marL="342900">
              <a:lnSpc>
                <a:spcPct val="100000"/>
              </a:lnSpc>
              <a:buFont typeface="Arial" charset="0"/>
              <a:buChar char="•"/>
            </a:pPr>
            <a:r>
              <a:rPr lang="en-US" dirty="0">
                <a:solidFill>
                  <a:srgbClr val="FF0000"/>
                </a:solidFill>
              </a:rPr>
              <a:t>Democratic Women of NC</a:t>
            </a:r>
          </a:p>
          <a:p>
            <a:pPr marL="342900">
              <a:lnSpc>
                <a:spcPct val="100000"/>
              </a:lnSpc>
              <a:buFont typeface="Arial" charset="0"/>
              <a:buChar char="•"/>
            </a:pPr>
            <a:r>
              <a:rPr lang="en-US" dirty="0">
                <a:solidFill>
                  <a:srgbClr val="FF0000"/>
                </a:solidFill>
              </a:rPr>
              <a:t>YWCA of Asheville</a:t>
            </a:r>
          </a:p>
          <a:p>
            <a:pPr marL="342900">
              <a:lnSpc>
                <a:spcPct val="100000"/>
              </a:lnSpc>
              <a:buFont typeface="Arial" charset="0"/>
              <a:buChar char="•"/>
            </a:pPr>
            <a:r>
              <a:rPr lang="en-US" dirty="0" err="1">
                <a:solidFill>
                  <a:srgbClr val="FF0000"/>
                </a:solidFill>
              </a:rPr>
              <a:t>WomenNC</a:t>
            </a:r>
            <a:endParaRPr lang="en-US" dirty="0">
              <a:solidFill>
                <a:srgbClr val="FF0000"/>
              </a:solidFill>
            </a:endParaRPr>
          </a:p>
          <a:p>
            <a:pPr marL="342900">
              <a:lnSpc>
                <a:spcPct val="100000"/>
              </a:lnSpc>
              <a:buFont typeface="Arial" charset="0"/>
              <a:buChar char="•"/>
            </a:pPr>
            <a:r>
              <a:rPr lang="en-US" dirty="0">
                <a:solidFill>
                  <a:srgbClr val="FF0000"/>
                </a:solidFill>
              </a:rPr>
              <a:t>Women </a:t>
            </a:r>
            <a:r>
              <a:rPr lang="en-US" dirty="0" err="1">
                <a:solidFill>
                  <a:srgbClr val="FF0000"/>
                </a:solidFill>
              </a:rPr>
              <a:t>AdvaNCe</a:t>
            </a:r>
            <a:endParaRPr lang="en-US" dirty="0">
              <a:solidFill>
                <a:srgbClr val="FF0000"/>
              </a:solidFill>
            </a:endParaRPr>
          </a:p>
          <a:p>
            <a:pPr marL="342900">
              <a:lnSpc>
                <a:spcPct val="100000"/>
              </a:lnSpc>
              <a:buFont typeface="Arial" charset="0"/>
              <a:buChar char="•"/>
            </a:pPr>
            <a:r>
              <a:rPr lang="en-US" dirty="0">
                <a:solidFill>
                  <a:srgbClr val="FF0000"/>
                </a:solidFill>
              </a:rPr>
              <a:t>NC Women in the NAACP (WIN) </a:t>
            </a:r>
          </a:p>
          <a:p>
            <a:pPr marL="342900">
              <a:lnSpc>
                <a:spcPct val="100000"/>
              </a:lnSpc>
              <a:buFont typeface="Arial" charset="0"/>
              <a:buChar char="•"/>
            </a:pPr>
            <a:r>
              <a:rPr lang="en-US" dirty="0">
                <a:solidFill>
                  <a:srgbClr val="FF0000"/>
                </a:solidFill>
              </a:rPr>
              <a:t>Ratify ERA-NC and NC4ERA</a:t>
            </a:r>
            <a:endParaRPr lang="en-US" dirty="0"/>
          </a:p>
          <a:p>
            <a:pPr marL="0" lvl="0" indent="0" algn="l" rtl="0">
              <a:lnSpc>
                <a:spcPct val="100000"/>
              </a:lnSpc>
              <a:spcBef>
                <a:spcPts val="0"/>
              </a:spcBef>
              <a:spcAft>
                <a:spcPts val="0"/>
              </a:spcAft>
              <a:buNone/>
            </a:pPr>
            <a:endParaRPr sz="2000" dirty="0">
              <a:solidFill>
                <a:srgbClr val="073763"/>
              </a:solidFill>
              <a:latin typeface="Raleway"/>
              <a:ea typeface="Raleway"/>
              <a:cs typeface="Raleway"/>
              <a:sym typeface="Raleway"/>
            </a:endParaRPr>
          </a:p>
        </p:txBody>
      </p:sp>
      <p:pic>
        <p:nvPicPr>
          <p:cNvPr id="62" name="Google Shape;62;p14"/>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5500" y="200717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lt1"/>
                </a:solidFill>
                <a:latin typeface="Raleway"/>
                <a:ea typeface="Raleway"/>
                <a:cs typeface="Raleway"/>
                <a:sym typeface="Raleway"/>
              </a:rPr>
              <a:t>The Equal Rights Amendment</a:t>
            </a:r>
            <a:endParaRPr b="1">
              <a:solidFill>
                <a:schemeClr val="lt1"/>
              </a:solidFill>
              <a:latin typeface="Raleway"/>
              <a:ea typeface="Raleway"/>
              <a:cs typeface="Raleway"/>
              <a:sym typeface="Raleway"/>
            </a:endParaRPr>
          </a:p>
        </p:txBody>
      </p:sp>
      <p:sp>
        <p:nvSpPr>
          <p:cNvPr id="61" name="Google Shape;61;p14"/>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dirty="0">
                <a:solidFill>
                  <a:srgbClr val="073763"/>
                </a:solidFill>
                <a:latin typeface="Raleway"/>
                <a:ea typeface="Raleway"/>
                <a:cs typeface="Raleway"/>
                <a:sym typeface="Raleway"/>
              </a:rPr>
              <a:t>Section 1. </a:t>
            </a:r>
            <a:r>
              <a:rPr lang="en" sz="2000" dirty="0">
                <a:solidFill>
                  <a:srgbClr val="073763"/>
                </a:solidFill>
                <a:latin typeface="Raleway"/>
                <a:ea typeface="Raleway"/>
                <a:cs typeface="Raleway"/>
                <a:sym typeface="Raleway"/>
              </a:rPr>
              <a:t>Equality of rights under the law shall not be denied or abridged by the United States or by any State on account of sex.</a:t>
            </a:r>
            <a:endParaRPr sz="2000">
              <a:solidFill>
                <a:srgbClr val="073763"/>
              </a:solidFill>
              <a:latin typeface="Raleway"/>
              <a:ea typeface="Raleway"/>
              <a:cs typeface="Raleway"/>
              <a:sym typeface="Raleway"/>
            </a:endParaRPr>
          </a:p>
          <a:p>
            <a:pPr marL="0" lvl="0" indent="0" algn="l" rtl="0">
              <a:lnSpc>
                <a:spcPct val="100000"/>
              </a:lnSpc>
              <a:spcBef>
                <a:spcPts val="0"/>
              </a:spcBef>
              <a:spcAft>
                <a:spcPts val="0"/>
              </a:spcAft>
              <a:buNone/>
            </a:pPr>
            <a:endParaRPr sz="2000">
              <a:solidFill>
                <a:srgbClr val="073763"/>
              </a:solidFill>
              <a:latin typeface="Raleway"/>
              <a:ea typeface="Raleway"/>
              <a:cs typeface="Raleway"/>
              <a:sym typeface="Raleway"/>
            </a:endParaRPr>
          </a:p>
          <a:p>
            <a:pPr marL="0" lvl="0" indent="0" algn="l" rtl="0">
              <a:lnSpc>
                <a:spcPct val="100000"/>
              </a:lnSpc>
              <a:spcBef>
                <a:spcPts val="0"/>
              </a:spcBef>
              <a:spcAft>
                <a:spcPts val="0"/>
              </a:spcAft>
              <a:buNone/>
            </a:pPr>
            <a:r>
              <a:rPr lang="en" sz="2000" b="1" dirty="0">
                <a:solidFill>
                  <a:srgbClr val="073763"/>
                </a:solidFill>
                <a:latin typeface="Raleway"/>
                <a:ea typeface="Raleway"/>
                <a:cs typeface="Raleway"/>
                <a:sym typeface="Raleway"/>
              </a:rPr>
              <a:t>Section 2. </a:t>
            </a:r>
            <a:r>
              <a:rPr lang="en" sz="2000" dirty="0">
                <a:solidFill>
                  <a:srgbClr val="073763"/>
                </a:solidFill>
                <a:latin typeface="Raleway"/>
                <a:ea typeface="Raleway"/>
                <a:cs typeface="Raleway"/>
                <a:sym typeface="Raleway"/>
              </a:rPr>
              <a:t>The Congress shall have the power to enforce, by appropriate legislation, the provisions of this article.</a:t>
            </a:r>
            <a:endParaRPr sz="2000">
              <a:solidFill>
                <a:srgbClr val="073763"/>
              </a:solidFill>
              <a:latin typeface="Raleway"/>
              <a:ea typeface="Raleway"/>
              <a:cs typeface="Raleway"/>
              <a:sym typeface="Raleway"/>
            </a:endParaRPr>
          </a:p>
          <a:p>
            <a:pPr marL="0" lvl="0" indent="0" algn="l" rtl="0">
              <a:lnSpc>
                <a:spcPct val="100000"/>
              </a:lnSpc>
              <a:spcBef>
                <a:spcPts val="0"/>
              </a:spcBef>
              <a:spcAft>
                <a:spcPts val="0"/>
              </a:spcAft>
              <a:buNone/>
            </a:pPr>
            <a:endParaRPr sz="2000">
              <a:solidFill>
                <a:srgbClr val="073763"/>
              </a:solidFill>
              <a:latin typeface="Raleway"/>
              <a:ea typeface="Raleway"/>
              <a:cs typeface="Raleway"/>
              <a:sym typeface="Raleway"/>
            </a:endParaRPr>
          </a:p>
          <a:p>
            <a:pPr marL="0" lvl="0" indent="0" algn="l" rtl="0">
              <a:lnSpc>
                <a:spcPct val="100000"/>
              </a:lnSpc>
              <a:spcBef>
                <a:spcPts val="0"/>
              </a:spcBef>
              <a:spcAft>
                <a:spcPts val="0"/>
              </a:spcAft>
              <a:buNone/>
            </a:pPr>
            <a:r>
              <a:rPr lang="en" sz="2000" b="1" dirty="0">
                <a:solidFill>
                  <a:srgbClr val="073763"/>
                </a:solidFill>
                <a:latin typeface="Raleway"/>
                <a:ea typeface="Raleway"/>
                <a:cs typeface="Raleway"/>
                <a:sym typeface="Raleway"/>
              </a:rPr>
              <a:t>Section 3.</a:t>
            </a:r>
            <a:r>
              <a:rPr lang="en" sz="2000" dirty="0">
                <a:solidFill>
                  <a:srgbClr val="073763"/>
                </a:solidFill>
                <a:latin typeface="Raleway"/>
                <a:ea typeface="Raleway"/>
                <a:cs typeface="Raleway"/>
                <a:sym typeface="Raleway"/>
              </a:rPr>
              <a:t> This amendment shall take effect two years after the date of ratification.</a:t>
            </a:r>
            <a:endParaRPr sz="2000">
              <a:solidFill>
                <a:srgbClr val="073763"/>
              </a:solidFill>
              <a:latin typeface="Raleway"/>
              <a:ea typeface="Raleway"/>
              <a:cs typeface="Raleway"/>
              <a:sym typeface="Raleway"/>
            </a:endParaRPr>
          </a:p>
        </p:txBody>
      </p:sp>
      <p:pic>
        <p:nvPicPr>
          <p:cNvPr id="62" name="Google Shape;62;p14"/>
          <p:cNvPicPr preferRelativeResize="0"/>
          <p:nvPr/>
        </p:nvPicPr>
        <p:blipFill>
          <a:blip r:embed="rId3">
            <a:alphaModFix/>
          </a:blip>
          <a:stretch>
            <a:fillRect/>
          </a:stretch>
        </p:blipFill>
        <p:spPr>
          <a:xfrm>
            <a:off x="688701" y="700925"/>
            <a:ext cx="3198800" cy="768350"/>
          </a:xfrm>
          <a:prstGeom prst="rect">
            <a:avLst/>
          </a:prstGeom>
          <a:noFill/>
          <a:ln>
            <a:noFill/>
          </a:ln>
        </p:spPr>
      </p:pic>
    </p:spTree>
    <p:extLst>
      <p:ext uri="{BB962C8B-B14F-4D97-AF65-F5344CB8AC3E}">
        <p14:creationId xmlns:p14="http://schemas.microsoft.com/office/powerpoint/2010/main" val="56851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65500" y="1286725"/>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lt1"/>
                </a:solidFill>
                <a:latin typeface="Raleway"/>
                <a:ea typeface="Raleway"/>
                <a:cs typeface="Raleway"/>
                <a:sym typeface="Raleway"/>
              </a:rPr>
              <a:t>Brief History</a:t>
            </a:r>
            <a:endParaRPr b="1" dirty="0">
              <a:solidFill>
                <a:schemeClr val="lt1"/>
              </a:solidFill>
              <a:latin typeface="Raleway"/>
              <a:ea typeface="Raleway"/>
              <a:cs typeface="Raleway"/>
              <a:sym typeface="Raleway"/>
            </a:endParaRPr>
          </a:p>
        </p:txBody>
      </p:sp>
      <p:sp>
        <p:nvSpPr>
          <p:cNvPr id="68" name="Google Shape;68;p15"/>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endParaRPr lang="en-US" sz="2000" b="1" u="sng"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1923</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written by Alice Paul</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1972</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passed by Congress with 7 year time limit; sent to states for ratification</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1973</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22 states ratify</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1978</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deadline extended</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1982</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deadline reached with only 35 of the 38 needed</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2014</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renewed fight for the ERA</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2017-2018</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Nevada and Illinois ratify the ERA</a:t>
            </a:r>
            <a:endParaRPr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b="1" u="sng" dirty="0">
                <a:solidFill>
                  <a:srgbClr val="073763"/>
                </a:solidFill>
                <a:latin typeface="Raleway"/>
                <a:ea typeface="Raleway"/>
                <a:cs typeface="Raleway"/>
                <a:sym typeface="Raleway"/>
              </a:rPr>
              <a:t>2019</a:t>
            </a:r>
            <a:r>
              <a:rPr lang="en" sz="2000" b="1" dirty="0">
                <a:solidFill>
                  <a:srgbClr val="073763"/>
                </a:solidFill>
                <a:latin typeface="Raleway"/>
                <a:ea typeface="Raleway"/>
                <a:cs typeface="Raleway"/>
                <a:sym typeface="Raleway"/>
              </a:rPr>
              <a:t>: </a:t>
            </a:r>
            <a:r>
              <a:rPr lang="en" sz="2000" dirty="0">
                <a:solidFill>
                  <a:srgbClr val="073763"/>
                </a:solidFill>
                <a:latin typeface="Raleway"/>
                <a:ea typeface="Raleway"/>
                <a:cs typeface="Raleway"/>
                <a:sym typeface="Raleway"/>
              </a:rPr>
              <a:t>First congressional hearing in 40 years</a:t>
            </a:r>
            <a:endParaRPr sz="2000" dirty="0">
              <a:solidFill>
                <a:srgbClr val="073763"/>
              </a:solidFill>
              <a:latin typeface="Raleway"/>
              <a:ea typeface="Raleway"/>
              <a:cs typeface="Raleway"/>
              <a:sym typeface="Raleway"/>
            </a:endParaRPr>
          </a:p>
        </p:txBody>
      </p:sp>
      <p:pic>
        <p:nvPicPr>
          <p:cNvPr id="69" name="Google Shape;69;p15"/>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265500" y="700925"/>
            <a:ext cx="4045200" cy="3005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800" b="1" dirty="0">
                <a:solidFill>
                  <a:schemeClr val="lt1"/>
                </a:solidFill>
                <a:latin typeface="Raleway"/>
                <a:ea typeface="Raleway"/>
                <a:cs typeface="Raleway"/>
                <a:sym typeface="Raleway"/>
              </a:rPr>
              <a:t>The US needs to catch up!</a:t>
            </a:r>
            <a:endParaRPr lang="en-US" sz="3800" b="1" dirty="0">
              <a:solidFill>
                <a:schemeClr val="lt1"/>
              </a:solidFill>
              <a:latin typeface="Raleway"/>
              <a:ea typeface="Raleway"/>
              <a:cs typeface="Raleway"/>
            </a:endParaRPr>
          </a:p>
        </p:txBody>
      </p:sp>
      <p:sp>
        <p:nvSpPr>
          <p:cNvPr id="75" name="Google Shape;75;p16"/>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0" algn="l" rtl="0">
              <a:lnSpc>
                <a:spcPct val="100000"/>
              </a:lnSpc>
              <a:spcBef>
                <a:spcPts val="0"/>
              </a:spcBef>
              <a:spcAft>
                <a:spcPts val="0"/>
              </a:spcAft>
              <a:buNone/>
            </a:pPr>
            <a:endParaRPr sz="200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Every constitution written after WWII has some sex equality clause</a:t>
            </a:r>
            <a:endParaRPr sz="2000">
              <a:solidFill>
                <a:srgbClr val="073763"/>
              </a:solidFill>
              <a:latin typeface="Raleway"/>
              <a:ea typeface="Raleway"/>
              <a:cs typeface="Raleway"/>
              <a:sym typeface="Raleway"/>
            </a:endParaRPr>
          </a:p>
          <a:p>
            <a:pPr marL="457200" lvl="0" indent="0" algn="l" rtl="0">
              <a:lnSpc>
                <a:spcPct val="100000"/>
              </a:lnSpc>
              <a:spcBef>
                <a:spcPts val="0"/>
              </a:spcBef>
              <a:spcAft>
                <a:spcPts val="0"/>
              </a:spcAft>
              <a:buNone/>
            </a:pPr>
            <a:endParaRPr sz="200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sz="2000" dirty="0">
                <a:solidFill>
                  <a:srgbClr val="073763"/>
                </a:solidFill>
                <a:latin typeface="Raleway"/>
                <a:ea typeface="Raleway"/>
                <a:cs typeface="Raleway"/>
                <a:sym typeface="Raleway"/>
              </a:rPr>
              <a:t>84% of Constitutions around the world guarantee equal rights</a:t>
            </a:r>
            <a:endParaRPr sz="2000">
              <a:solidFill>
                <a:srgbClr val="073763"/>
              </a:solidFill>
              <a:latin typeface="Raleway"/>
              <a:ea typeface="Raleway"/>
              <a:cs typeface="Raleway"/>
              <a:sym typeface="Raleway"/>
            </a:endParaRPr>
          </a:p>
          <a:p>
            <a:pPr marL="457200" lvl="0" indent="0" algn="l" rtl="0">
              <a:lnSpc>
                <a:spcPct val="100000"/>
              </a:lnSpc>
              <a:spcBef>
                <a:spcPts val="0"/>
              </a:spcBef>
              <a:spcAft>
                <a:spcPts val="0"/>
              </a:spcAft>
              <a:buNone/>
            </a:pPr>
            <a:endParaRPr sz="2000">
              <a:solidFill>
                <a:srgbClr val="073763"/>
              </a:solidFill>
              <a:latin typeface="Raleway"/>
              <a:ea typeface="Raleway"/>
              <a:cs typeface="Raleway"/>
              <a:sym typeface="Raleway"/>
            </a:endParaRPr>
          </a:p>
          <a:p>
            <a:pPr indent="-355600">
              <a:lnSpc>
                <a:spcPct val="100000"/>
              </a:lnSpc>
              <a:buClr>
                <a:srgbClr val="073763"/>
              </a:buClr>
              <a:buSzPts val="2000"/>
              <a:buFont typeface="Raleway"/>
              <a:buChar char="●"/>
            </a:pPr>
            <a:r>
              <a:rPr lang="en" sz="2000" dirty="0">
                <a:solidFill>
                  <a:srgbClr val="073763"/>
                </a:solidFill>
                <a:latin typeface="Raleway"/>
                <a:ea typeface="Raleway"/>
                <a:cs typeface="Raleway"/>
                <a:sym typeface="Raleway"/>
              </a:rPr>
              <a:t>We boast the oldest, most stable constitution but lack a guarantee of protection from gender-based discrimination</a:t>
            </a:r>
            <a:endParaRPr lang="en" sz="2000" dirty="0">
              <a:solidFill>
                <a:srgbClr val="073763"/>
              </a:solidFill>
              <a:latin typeface="Raleway"/>
              <a:ea typeface="Raleway"/>
              <a:cs typeface="Raleway"/>
            </a:endParaRPr>
          </a:p>
          <a:p>
            <a:pPr marL="0" lvl="0" indent="0" algn="l" rtl="0">
              <a:lnSpc>
                <a:spcPct val="100000"/>
              </a:lnSpc>
              <a:spcBef>
                <a:spcPts val="0"/>
              </a:spcBef>
              <a:spcAft>
                <a:spcPts val="0"/>
              </a:spcAft>
              <a:buNone/>
            </a:pPr>
            <a:endParaRPr sz="2000" b="1">
              <a:solidFill>
                <a:srgbClr val="073763"/>
              </a:solidFill>
              <a:latin typeface="Raleway"/>
              <a:ea typeface="Raleway"/>
              <a:cs typeface="Raleway"/>
              <a:sym typeface="Raleway"/>
            </a:endParaRPr>
          </a:p>
        </p:txBody>
      </p:sp>
      <p:pic>
        <p:nvPicPr>
          <p:cNvPr id="76" name="Google Shape;76;p16"/>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65500" y="1556250"/>
            <a:ext cx="4045200" cy="203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dirty="0">
                <a:solidFill>
                  <a:schemeClr val="lt1"/>
                </a:solidFill>
                <a:latin typeface="Raleway"/>
                <a:ea typeface="Raleway"/>
                <a:cs typeface="Raleway"/>
                <a:sym typeface="Raleway"/>
              </a:rPr>
              <a:t>Aren’t women already equal?</a:t>
            </a:r>
            <a:endParaRPr b="1">
              <a:solidFill>
                <a:schemeClr val="lt1"/>
              </a:solidFill>
              <a:latin typeface="Raleway"/>
              <a:ea typeface="Raleway"/>
              <a:cs typeface="Raleway"/>
              <a:sym typeface="Raleway"/>
            </a:endParaRPr>
          </a:p>
        </p:txBody>
      </p:sp>
      <p:sp>
        <p:nvSpPr>
          <p:cNvPr id="82" name="Google Shape;82;p17"/>
          <p:cNvSpPr txBox="1">
            <a:spLocks noGrp="1"/>
          </p:cNvSpPr>
          <p:nvPr>
            <p:ph type="body" idx="2"/>
          </p:nvPr>
        </p:nvSpPr>
        <p:spPr>
          <a:xfrm>
            <a:off x="4822025" y="139950"/>
            <a:ext cx="4045200" cy="48636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endParaRPr lang="en-US" sz="2000"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dirty="0">
                <a:solidFill>
                  <a:srgbClr val="073763"/>
                </a:solidFill>
                <a:latin typeface="Raleway"/>
                <a:ea typeface="Raleway"/>
                <a:cs typeface="Raleway"/>
                <a:sym typeface="Raleway"/>
              </a:rPr>
              <a:t>The only right legally guaranteed to women in the Constitution is the right to vote (19th amendment)</a:t>
            </a:r>
            <a:endParaRPr>
              <a:solidFill>
                <a:srgbClr val="073763"/>
              </a:solidFill>
              <a:latin typeface="Raleway"/>
              <a:ea typeface="Raleway"/>
              <a:cs typeface="Raleway"/>
            </a:endParaRPr>
          </a:p>
          <a:p>
            <a:pPr marL="101600" indent="0">
              <a:lnSpc>
                <a:spcPct val="100000"/>
              </a:lnSpc>
              <a:buClr>
                <a:srgbClr val="073763"/>
              </a:buClr>
              <a:buSzPts val="2000"/>
              <a:buNone/>
            </a:pPr>
            <a:endParaRPr lang="en" dirty="0">
              <a:solidFill>
                <a:srgbClr val="073763"/>
              </a:solidFill>
              <a:latin typeface="Raleway"/>
              <a:ea typeface="Raleway"/>
              <a:cs typeface="Raleway"/>
            </a:endParaRPr>
          </a:p>
          <a:p>
            <a:pPr marL="457200" lvl="0" indent="-355600" algn="l" rtl="0">
              <a:lnSpc>
                <a:spcPct val="100000"/>
              </a:lnSpc>
              <a:spcBef>
                <a:spcPts val="0"/>
              </a:spcBef>
              <a:spcAft>
                <a:spcPts val="0"/>
              </a:spcAft>
              <a:buClr>
                <a:srgbClr val="073763"/>
              </a:buClr>
              <a:buSzPts val="2000"/>
              <a:buFont typeface="Raleway"/>
              <a:buChar char="●"/>
            </a:pPr>
            <a:r>
              <a:rPr lang="en" dirty="0">
                <a:solidFill>
                  <a:srgbClr val="073763"/>
                </a:solidFill>
                <a:latin typeface="Raleway"/>
                <a:ea typeface="Raleway"/>
                <a:cs typeface="Raleway"/>
                <a:sym typeface="Raleway"/>
              </a:rPr>
              <a:t>Acts passed by Congress related to sex equality are incomplete, temporary, easily overruled, and weak especially compared to a constitutional amendment.</a:t>
            </a:r>
            <a:endParaRPr>
              <a:solidFill>
                <a:srgbClr val="073763"/>
              </a:solidFill>
              <a:latin typeface="Raleway"/>
              <a:ea typeface="Raleway"/>
              <a:cs typeface="Raleway"/>
            </a:endParaRPr>
          </a:p>
          <a:p>
            <a:pPr marL="101600" indent="0">
              <a:lnSpc>
                <a:spcPct val="100000"/>
              </a:lnSpc>
              <a:buClr>
                <a:srgbClr val="073763"/>
              </a:buClr>
              <a:buSzPts val="2000"/>
              <a:buNone/>
            </a:pPr>
            <a:r>
              <a:rPr lang="en" dirty="0">
                <a:solidFill>
                  <a:srgbClr val="073763"/>
                </a:solidFill>
                <a:latin typeface="Raleway"/>
                <a:ea typeface="Raleway"/>
                <a:cs typeface="Raleway"/>
              </a:rPr>
              <a:t>     (Title IX currently under threat)</a:t>
            </a:r>
          </a:p>
          <a:p>
            <a:pPr marL="101600" indent="0">
              <a:lnSpc>
                <a:spcPct val="100000"/>
              </a:lnSpc>
              <a:buSzPts val="2000"/>
              <a:buNone/>
            </a:pPr>
            <a:endParaRPr lang="en" dirty="0">
              <a:solidFill>
                <a:srgbClr val="073763"/>
              </a:solidFill>
              <a:latin typeface="Raleway"/>
              <a:ea typeface="Raleway"/>
              <a:cs typeface="Raleway"/>
              <a:sym typeface="Raleway"/>
            </a:endParaRPr>
          </a:p>
          <a:p>
            <a:pPr marL="457200" lvl="0" indent="-355600" algn="l" rtl="0">
              <a:lnSpc>
                <a:spcPct val="100000"/>
              </a:lnSpc>
              <a:spcBef>
                <a:spcPts val="0"/>
              </a:spcBef>
              <a:spcAft>
                <a:spcPts val="0"/>
              </a:spcAft>
              <a:buClr>
                <a:srgbClr val="073763"/>
              </a:buClr>
              <a:buSzPts val="2000"/>
              <a:buFont typeface="Raleway"/>
              <a:buChar char="●"/>
            </a:pPr>
            <a:r>
              <a:rPr lang="en" dirty="0">
                <a:solidFill>
                  <a:srgbClr val="073763"/>
                </a:solidFill>
                <a:latin typeface="Raleway"/>
                <a:ea typeface="Raleway"/>
                <a:cs typeface="Raleway"/>
                <a:sym typeface="Raleway"/>
              </a:rPr>
              <a:t>The only way to ensure lasting legal equality is with a constitutional amendment</a:t>
            </a:r>
            <a:endParaRPr>
              <a:solidFill>
                <a:srgbClr val="073763"/>
              </a:solidFill>
              <a:latin typeface="Raleway"/>
              <a:ea typeface="Raleway"/>
              <a:cs typeface="Raleway"/>
            </a:endParaRPr>
          </a:p>
        </p:txBody>
      </p:sp>
      <p:pic>
        <p:nvPicPr>
          <p:cNvPr id="83" name="Google Shape;83;p17"/>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54C"/>
        </a:soli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265500" y="2138100"/>
            <a:ext cx="4045200" cy="177499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dirty="0">
                <a:solidFill>
                  <a:schemeClr val="lt1"/>
                </a:solidFill>
                <a:latin typeface="Raleway"/>
                <a:ea typeface="Raleway"/>
                <a:cs typeface="Raleway"/>
                <a:sym typeface="Raleway"/>
              </a:rPr>
              <a:t>Don’t we </a:t>
            </a:r>
            <a:r>
              <a:rPr lang="en-US" sz="3000" b="1" dirty="0" smtClean="0">
                <a:solidFill>
                  <a:schemeClr val="lt1"/>
                </a:solidFill>
                <a:latin typeface="Raleway"/>
                <a:ea typeface="Raleway"/>
                <a:cs typeface="Raleway"/>
                <a:sym typeface="Raleway"/>
              </a:rPr>
              <a:t>already have legal protections</a:t>
            </a:r>
            <a:r>
              <a:rPr lang="en" sz="3000" b="1" dirty="0" smtClean="0">
                <a:solidFill>
                  <a:schemeClr val="lt1"/>
                </a:solidFill>
                <a:latin typeface="Raleway"/>
                <a:ea typeface="Raleway"/>
                <a:cs typeface="Raleway"/>
                <a:sym typeface="Raleway"/>
              </a:rPr>
              <a:t>?</a:t>
            </a:r>
            <a:endParaRPr sz="3000" b="1" dirty="0">
              <a:solidFill>
                <a:schemeClr val="lt1"/>
              </a:solidFill>
              <a:latin typeface="Raleway"/>
              <a:ea typeface="Raleway"/>
              <a:cs typeface="Raleway"/>
              <a:sym typeface="Raleway"/>
            </a:endParaRPr>
          </a:p>
        </p:txBody>
      </p:sp>
      <p:sp>
        <p:nvSpPr>
          <p:cNvPr id="89" name="Google Shape;89;p18"/>
          <p:cNvSpPr txBox="1">
            <a:spLocks noGrp="1"/>
          </p:cNvSpPr>
          <p:nvPr>
            <p:ph type="body" idx="2"/>
          </p:nvPr>
        </p:nvSpPr>
        <p:spPr>
          <a:xfrm>
            <a:off x="4822025" y="0"/>
            <a:ext cx="4257320" cy="5143500"/>
          </a:xfrm>
          <a:prstGeom prst="rect">
            <a:avLst/>
          </a:prstGeom>
          <a:ln w="38100" cap="flat" cmpd="sng">
            <a:solidFill>
              <a:srgbClr val="00754C"/>
            </a:solidFill>
            <a:prstDash val="solid"/>
            <a:round/>
            <a:headEnd type="none" w="sm" len="sm"/>
            <a:tailEnd type="none" w="sm" len="sm"/>
          </a:ln>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73763"/>
              </a:buClr>
              <a:buSzPts val="2000"/>
              <a:buFont typeface="Raleway"/>
              <a:buChar char="●"/>
            </a:pPr>
            <a:r>
              <a:rPr lang="en" sz="1700" dirty="0">
                <a:solidFill>
                  <a:srgbClr val="073763"/>
                </a:solidFill>
                <a:latin typeface="Raleway"/>
                <a:ea typeface="Raleway"/>
                <a:cs typeface="Raleway"/>
                <a:sym typeface="Raleway"/>
              </a:rPr>
              <a:t>“Certainly the Constitution does not require discrimination on the basis of sex. The only issue is whether it prohibits it. It doesn’t.” </a:t>
            </a:r>
            <a:r>
              <a:rPr lang="mr-IN" sz="1700" dirty="0">
                <a:solidFill>
                  <a:srgbClr val="073763"/>
                </a:solidFill>
                <a:latin typeface="Raleway"/>
                <a:ea typeface="Raleway"/>
                <a:cs typeface="Raleway"/>
                <a:sym typeface="Raleway"/>
              </a:rPr>
              <a:t>–</a:t>
            </a:r>
            <a:r>
              <a:rPr lang="en-US" sz="1700" b="1" dirty="0">
                <a:solidFill>
                  <a:srgbClr val="073763"/>
                </a:solidFill>
                <a:latin typeface="Raleway"/>
                <a:ea typeface="Raleway"/>
                <a:cs typeface="Raleway"/>
                <a:sym typeface="Raleway"/>
              </a:rPr>
              <a:t>Former Supreme Court </a:t>
            </a:r>
            <a:r>
              <a:rPr lang="en" sz="1700" b="1" dirty="0">
                <a:solidFill>
                  <a:srgbClr val="073763"/>
                </a:solidFill>
                <a:latin typeface="Raleway"/>
                <a:ea typeface="Raleway"/>
                <a:cs typeface="Raleway"/>
                <a:sym typeface="Raleway"/>
              </a:rPr>
              <a:t>Justice Antonin Scalia</a:t>
            </a:r>
            <a:endParaRPr lang="en-US" sz="1700" b="1" dirty="0">
              <a:solidFill>
                <a:srgbClr val="073763"/>
              </a:solidFill>
              <a:latin typeface="Raleway"/>
              <a:ea typeface="Raleway"/>
              <a:cs typeface="Raleway"/>
            </a:endParaRPr>
          </a:p>
          <a:p>
            <a:pPr indent="-355600">
              <a:lnSpc>
                <a:spcPct val="100000"/>
              </a:lnSpc>
              <a:buClr>
                <a:srgbClr val="073763"/>
              </a:buClr>
              <a:buSzPts val="2000"/>
              <a:buFont typeface="Raleway"/>
              <a:buChar char="●"/>
            </a:pPr>
            <a:r>
              <a:rPr lang="en" sz="1700" dirty="0">
                <a:solidFill>
                  <a:srgbClr val="073763"/>
                </a:solidFill>
                <a:latin typeface="Raleway"/>
                <a:ea typeface="Raleway"/>
                <a:cs typeface="Raleway"/>
                <a:sym typeface="Raleway"/>
              </a:rPr>
              <a:t>The courts currently use “intermediate scrutiny” when evaluating sex discrimination cases.</a:t>
            </a:r>
            <a:r>
              <a:rPr lang="en-US" sz="1700" dirty="0">
                <a:solidFill>
                  <a:srgbClr val="073763"/>
                </a:solidFill>
                <a:latin typeface="Raleway"/>
                <a:ea typeface="Raleway"/>
                <a:cs typeface="Raleway"/>
                <a:sym typeface="Raleway"/>
              </a:rPr>
              <a:t> </a:t>
            </a:r>
            <a:endParaRPr lang="en-US" sz="1700" dirty="0">
              <a:solidFill>
                <a:srgbClr val="073763"/>
              </a:solidFill>
              <a:latin typeface="Raleway"/>
              <a:ea typeface="Raleway"/>
              <a:cs typeface="Raleway"/>
            </a:endParaRPr>
          </a:p>
          <a:p>
            <a:pPr indent="-355600">
              <a:lnSpc>
                <a:spcPct val="100000"/>
              </a:lnSpc>
              <a:buClr>
                <a:srgbClr val="073763"/>
              </a:buClr>
              <a:buSzPts val="2000"/>
              <a:buFont typeface="Raleway"/>
              <a:buChar char="●"/>
            </a:pPr>
            <a:r>
              <a:rPr lang="en" sz="1700" dirty="0">
                <a:solidFill>
                  <a:srgbClr val="073763"/>
                </a:solidFill>
                <a:latin typeface="Raleway"/>
                <a:ea typeface="Raleway"/>
                <a:cs typeface="Raleway"/>
                <a:sym typeface="Raleway"/>
              </a:rPr>
              <a:t>The ERA would force the courts to use the highest level of scrutiny</a:t>
            </a:r>
            <a:r>
              <a:rPr lang="en-US" sz="1700" dirty="0">
                <a:solidFill>
                  <a:srgbClr val="073763"/>
                </a:solidFill>
                <a:latin typeface="Raleway"/>
                <a:ea typeface="Raleway"/>
                <a:cs typeface="Raleway"/>
                <a:sym typeface="Raleway"/>
              </a:rPr>
              <a:t>, “strict”,</a:t>
            </a:r>
            <a:r>
              <a:rPr lang="en" sz="1700" dirty="0">
                <a:solidFill>
                  <a:srgbClr val="073763"/>
                </a:solidFill>
                <a:latin typeface="Raleway"/>
                <a:ea typeface="Raleway"/>
                <a:cs typeface="Raleway"/>
                <a:sym typeface="Raleway"/>
              </a:rPr>
              <a:t> which is used in cases of race, national origin, and religion-based discrimination and cases.</a:t>
            </a:r>
            <a:endParaRPr lang="en-US" sz="1700" dirty="0">
              <a:solidFill>
                <a:srgbClr val="073763"/>
              </a:solidFill>
              <a:latin typeface="Raleway"/>
              <a:ea typeface="Raleway"/>
              <a:cs typeface="Raleway"/>
            </a:endParaRPr>
          </a:p>
          <a:p>
            <a:pPr indent="-355600">
              <a:lnSpc>
                <a:spcPct val="100000"/>
              </a:lnSpc>
              <a:buClr>
                <a:srgbClr val="073763"/>
              </a:buClr>
              <a:buSzPts val="2000"/>
              <a:buFont typeface="Raleway"/>
              <a:buChar char="●"/>
            </a:pPr>
            <a:r>
              <a:rPr lang="en-US" sz="1700" dirty="0">
                <a:solidFill>
                  <a:srgbClr val="073763"/>
                </a:solidFill>
                <a:latin typeface="Raleway"/>
                <a:ea typeface="Raleway"/>
                <a:cs typeface="Raleway"/>
                <a:sym typeface="Raleway"/>
              </a:rPr>
              <a:t>Strict scrutiny would make the constitutionality of laws and practices involving distinctions based on sex harder to uphold</a:t>
            </a:r>
            <a:r>
              <a:rPr lang="en-US" dirty="0">
                <a:solidFill>
                  <a:srgbClr val="073763"/>
                </a:solidFill>
                <a:latin typeface="Raleway"/>
                <a:ea typeface="Raleway"/>
                <a:cs typeface="Raleway"/>
                <a:sym typeface="Raleway"/>
              </a:rPr>
              <a:t>.</a:t>
            </a:r>
          </a:p>
        </p:txBody>
      </p:sp>
      <p:pic>
        <p:nvPicPr>
          <p:cNvPr id="90" name="Google Shape;90;p18"/>
          <p:cNvPicPr preferRelativeResize="0"/>
          <p:nvPr/>
        </p:nvPicPr>
        <p:blipFill>
          <a:blip r:embed="rId3">
            <a:alphaModFix/>
          </a:blip>
          <a:stretch>
            <a:fillRect/>
          </a:stretch>
        </p:blipFill>
        <p:spPr>
          <a:xfrm>
            <a:off x="688701" y="700925"/>
            <a:ext cx="3198800" cy="7683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1475</Words>
  <Application>Microsoft Macintosh PowerPoint</Application>
  <PresentationFormat>On-screen Show (16:9)</PresentationFormat>
  <Paragraphs>159</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Courier New</vt:lpstr>
      <vt:lpstr>Georgia</vt:lpstr>
      <vt:lpstr>Raleway</vt:lpstr>
      <vt:lpstr>Arial</vt:lpstr>
      <vt:lpstr>Simple Light</vt:lpstr>
      <vt:lpstr>This PowerPoint template was developed as a guide for presenting information on the efforts around ratification of the Equal Rights Amendment.  Areas in red text are for your input or indicate a state-specific part of the presentation.  Please modify the presentation as you see fit; this is only a guide for your convenience.    Thank you for your commitment to the ERA!</vt:lpstr>
      <vt:lpstr>Equal Rights Amendment: Why it matters for (department name) students</vt:lpstr>
      <vt:lpstr>PowerPoint Presentation</vt:lpstr>
      <vt:lpstr>Lead Organizations</vt:lpstr>
      <vt:lpstr>The Equal Rights Amendment</vt:lpstr>
      <vt:lpstr>Brief History</vt:lpstr>
      <vt:lpstr>The US needs to catch up!</vt:lpstr>
      <vt:lpstr>Aren’t women already equal?</vt:lpstr>
      <vt:lpstr>Don’t we already have legal protections?</vt:lpstr>
      <vt:lpstr>We need the ERA because…</vt:lpstr>
      <vt:lpstr>What the ERA Would Do</vt:lpstr>
      <vt:lpstr>How it would help you </vt:lpstr>
      <vt:lpstr>The ERA and…</vt:lpstr>
      <vt:lpstr>The ERA and…</vt:lpstr>
      <vt:lpstr>Two Strategies for ERA Ratification</vt:lpstr>
      <vt:lpstr>The ERA in the 116th Congress (2019-2020)</vt:lpstr>
      <vt:lpstr>Efforts in North Carolina</vt:lpstr>
      <vt:lpstr>Who Supports the Goal of the ERA? Over 9 out of 10 Americans!</vt:lpstr>
      <vt:lpstr>  Why should a (department name) major care?</vt:lpstr>
      <vt:lpstr>continued</vt:lpstr>
      <vt:lpstr>How else can you be involved?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a Resolution: Campus Organizations</dc:title>
  <cp:lastModifiedBy>Shurtleff, Kate Jacquelyn</cp:lastModifiedBy>
  <cp:revision>75</cp:revision>
  <dcterms:modified xsi:type="dcterms:W3CDTF">2019-07-10T19:01:26Z</dcterms:modified>
</cp:coreProperties>
</file>